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8" r:id="rId16"/>
    <p:sldId id="260" r:id="rId17"/>
    <p:sldId id="259" r:id="rId18"/>
  </p:sldIdLst>
  <p:sldSz cx="18288000" cy="10287000"/>
  <p:notesSz cx="6858000" cy="9144000"/>
  <p:embeddedFontLst>
    <p:embeddedFont>
      <p:font typeface="Obviously 1 Bold" panose="020B0604020202020204" charset="0"/>
      <p:regular r:id="rId20"/>
    </p:embeddedFont>
    <p:embeddedFont>
      <p:font typeface="Obviously 2 Bold" panose="020B0604020202020204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Sailec-Bold" panose="020B0604020202020204" charset="0"/>
      <p:regular r:id="rId26"/>
    </p:embeddedFont>
    <p:embeddedFont>
      <p:font typeface="Sailec-Medium" panose="020B0604020202020204" charset="0"/>
      <p:regular r:id="rId27"/>
    </p:embeddedFont>
    <p:embeddedFont>
      <p:font typeface="Sailec-RegularItalic" panose="020B0604020202020204" charset="0"/>
      <p:regular r:id="rId28"/>
    </p:embeddedFont>
    <p:embeddedFont>
      <p:font typeface="Segoe UI Emoji" panose="020B0502040204020203" pitchFamily="3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2F8DCE-B9F7-487D-9551-C938D0C6B079}" v="14" dt="2025-09-24T20:58:25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8AFFA-52C0-487B-931E-FE7B53ED01B0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C4EDC-55DF-4159-BD3D-65511EB4C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58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99B9E-F75F-D034-B6CB-EB30BFCE1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A1E16C2-A320-DC40-DA92-38FB155924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34518B2-E581-C445-2345-AFA78F92E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EB18BA-4B72-F2FF-3DAD-95081A49B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4EDC-55DF-4159-BD3D-65511EB4CF3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134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32EB6-2038-2C09-E50D-AA661919F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DFB50D3-3A50-CC85-36C2-104BF5410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2A3BC32-849C-EE50-124D-36230251E2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0B5CD8-D1B7-A428-4165-D57BEB434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4EDC-55DF-4159-BD3D-65511EB4CF3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833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5C909-411D-8DE4-1029-4037BA703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57D474F-8232-005B-C47E-310FD8AEF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A01E2A1-C5F9-124F-AC3D-728D5D465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A7897E-46DC-5BF1-73CA-7C2209394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4EDC-55DF-4159-BD3D-65511EB4CF3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839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09B1A-0047-9344-E7F4-A7C34B5F5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C7B5CDF-575F-A5DB-2311-FA79A5C9A2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D4EE9B4-67B7-4092-5476-098892818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9BC8D3-3814-51D2-C98B-2C41745CDA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4EDC-55DF-4159-BD3D-65511EB4CF3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668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4EDC-55DF-4159-BD3D-65511EB4CF3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529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3D095-B614-7B79-C529-BE6B373C5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2F181FA-BBCE-9611-F40A-BC718640C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39D1D51-2339-1CA8-1D71-1C5DB214EB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B8842C-DD09-79D4-046B-2625BD944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4EDC-55DF-4159-BD3D-65511EB4CF3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86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8F8F0-959D-96C6-E7B5-C3EC4D081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2E23025-B8A0-7867-547D-CCBF0169E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CE7092-A670-9B81-0D2C-B9BB4C28C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1B9480-485B-6797-E852-3749FA0CE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4EDC-55DF-4159-BD3D-65511EB4CF3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180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8E493-3D7A-AD1A-DC00-517B61C7B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DFC455F-54B7-632F-D648-FEE43DB01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927829A-57DC-D655-517E-E88A3B9AB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1EFAD9-2FD7-AD50-B2DD-A3AE392126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4EDC-55DF-4159-BD3D-65511EB4CF3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16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1F243-CC0E-2645-AB23-969166420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37B2904-AD49-6D5F-2C7F-888A939637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89C82D5-7FFC-D885-54A3-A017E6F30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C0BE26-7C27-4FAC-805D-5054E7F6D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4EDC-55DF-4159-BD3D-65511EB4CF3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15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B19AD-ACD2-1816-B254-944E4F972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B9C3FC-1695-6725-3F27-B75A07358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27AF6C3-2E81-05BD-B456-F815DEFFE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57D514-4541-6070-05D7-6116221FEB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4EDC-55DF-4159-BD3D-65511EB4CF3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271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37DEF-AB9A-39DE-29C5-19A9F4ACC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E5CFDAC-C17C-0FC3-E265-BEDC0702E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A642C46-533E-7B96-2FA3-546AF3CF5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212058-FAF9-ABC5-4231-445359E83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4EDC-55DF-4159-BD3D-65511EB4CF3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56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BB067-454B-2CB3-14E1-2D811C44F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1C32E93-C68F-8BC1-5862-63632EF7D9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BC002AE-1200-DFFB-3CF1-8ADD59388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5B4BE7-3AE6-EE3B-F033-42DF7DDF54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4EDC-55DF-4159-BD3D-65511EB4CF3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388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DF33F-AC8E-FF56-FB64-813F28FBD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F517EAF-234D-30CB-96C5-EA564C588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B4E0853-10CE-5C98-4839-246174CD6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F88C01-1E2C-6FAE-9EF5-6BDF3B95C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4EDC-55DF-4159-BD3D-65511EB4CF3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569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FCD25-D0A4-6504-A4C2-C1F5062F1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25612F-980E-B4BE-B610-8F9B9E5E4C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FA5FB1D-C3D9-581F-F951-C70232D62A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0E62B9-5C74-07D0-0D94-B062A68814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4EDC-55DF-4159-BD3D-65511EB4CF3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02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423" y="-129939"/>
            <a:ext cx="18555362" cy="10565440"/>
            <a:chOff x="0" y="0"/>
            <a:chExt cx="4887009" cy="2782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7009" cy="2782667"/>
            </a:xfrm>
            <a:custGeom>
              <a:avLst/>
              <a:gdLst/>
              <a:ahLst/>
              <a:cxnLst/>
              <a:rect l="l" t="t" r="r" b="b"/>
              <a:pathLst>
                <a:path w="4887009" h="2782667">
                  <a:moveTo>
                    <a:pt x="0" y="0"/>
                  </a:moveTo>
                  <a:lnTo>
                    <a:pt x="4887009" y="0"/>
                  </a:lnTo>
                  <a:lnTo>
                    <a:pt x="4887009" y="2782667"/>
                  </a:lnTo>
                  <a:lnTo>
                    <a:pt x="0" y="2782667"/>
                  </a:lnTo>
                  <a:close/>
                </a:path>
              </a:pathLst>
            </a:custGeom>
            <a:solidFill>
              <a:srgbClr val="FF765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7009" cy="2820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3670295" cy="2307698"/>
          </a:xfrm>
          <a:custGeom>
            <a:avLst/>
            <a:gdLst/>
            <a:ahLst/>
            <a:cxnLst/>
            <a:rect l="l" t="t" r="r" b="b"/>
            <a:pathLst>
              <a:path w="3670295" h="2307698">
                <a:moveTo>
                  <a:pt x="0" y="0"/>
                </a:moveTo>
                <a:lnTo>
                  <a:pt x="3670295" y="0"/>
                </a:lnTo>
                <a:lnTo>
                  <a:pt x="3670295" y="2307698"/>
                </a:lnTo>
                <a:lnTo>
                  <a:pt x="0" y="23076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3628149" y="810811"/>
            <a:ext cx="4152502" cy="10006029"/>
          </a:xfrm>
          <a:custGeom>
            <a:avLst/>
            <a:gdLst/>
            <a:ahLst/>
            <a:cxnLst/>
            <a:rect l="l" t="t" r="r" b="b"/>
            <a:pathLst>
              <a:path w="4152502" h="10006029">
                <a:moveTo>
                  <a:pt x="0" y="0"/>
                </a:moveTo>
                <a:lnTo>
                  <a:pt x="4152502" y="0"/>
                </a:lnTo>
                <a:lnTo>
                  <a:pt x="4152502" y="10006029"/>
                </a:lnTo>
                <a:lnTo>
                  <a:pt x="0" y="100060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1028700" y="3862589"/>
            <a:ext cx="17445933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>
                <a:solidFill>
                  <a:srgbClr val="FFFFFF"/>
                </a:solidFill>
                <a:latin typeface="Obviously 1 Bold"/>
                <a:ea typeface="Obviously 1 Bold"/>
                <a:cs typeface="Obviously 1 Bold"/>
                <a:sym typeface="Obviously 1 Bold"/>
              </a:rPr>
              <a:t>Atelier V6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250063"/>
            <a:ext cx="14159562" cy="3609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b="1" dirty="0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Réseaux </a:t>
            </a:r>
            <a:r>
              <a:rPr lang="en-US" sz="5400" b="1" dirty="0" err="1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sociaux</a:t>
            </a:r>
            <a:r>
              <a:rPr lang="en-US" sz="5400" b="1" dirty="0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 à </a:t>
            </a:r>
            <a:r>
              <a:rPr lang="en-US" sz="5400" b="1" dirty="0" err="1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l’heure</a:t>
            </a:r>
            <a:r>
              <a:rPr lang="en-US" sz="5400" b="1" dirty="0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 des </a:t>
            </a:r>
            <a:r>
              <a:rPr lang="en-US" sz="5400" b="1" dirty="0" err="1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normes</a:t>
            </a:r>
            <a:r>
              <a:rPr lang="en-US" sz="5400" b="1" dirty="0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françaises</a:t>
            </a:r>
            <a:r>
              <a:rPr lang="en-US" sz="5400" b="1" dirty="0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 et </a:t>
            </a:r>
            <a:r>
              <a:rPr lang="en-US" sz="5400" b="1" dirty="0" err="1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européennes</a:t>
            </a:r>
            <a:r>
              <a:rPr lang="en-US" sz="5400" b="1" dirty="0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 : </a:t>
            </a:r>
          </a:p>
          <a:p>
            <a:pPr algn="l">
              <a:lnSpc>
                <a:spcPts val="4320"/>
              </a:lnSpc>
            </a:pPr>
            <a:r>
              <a:rPr lang="en-US" sz="3600" b="1" dirty="0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le droit </a:t>
            </a:r>
            <a:r>
              <a:rPr lang="en-US" sz="3600" b="1" dirty="0" err="1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est</a:t>
            </a:r>
            <a:r>
              <a:rPr lang="en-US" sz="3600" b="1" dirty="0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-il </a:t>
            </a:r>
            <a:r>
              <a:rPr lang="en-US" sz="3600" b="1" dirty="0" err="1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suffisamment</a:t>
            </a:r>
            <a:r>
              <a:rPr lang="en-US" sz="3600" b="1" dirty="0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audacieux</a:t>
            </a:r>
            <a:r>
              <a:rPr lang="en-US" sz="3600" b="1" dirty="0">
                <a:solidFill>
                  <a:srgbClr val="FFFFFF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 ?</a:t>
            </a:r>
          </a:p>
          <a:p>
            <a:pPr algn="l">
              <a:lnSpc>
                <a:spcPts val="4920"/>
              </a:lnSpc>
            </a:pPr>
            <a:endParaRPr lang="en-US" sz="3600" b="1" dirty="0">
              <a:solidFill>
                <a:srgbClr val="FFFFFF"/>
              </a:solidFill>
              <a:latin typeface="Obviously 2 Bold"/>
              <a:ea typeface="Obviously 2 Bold"/>
              <a:cs typeface="Obviously 2 Bold"/>
              <a:sym typeface="Obviously 2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66191" y="8488680"/>
            <a:ext cx="8689853" cy="76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Sailec-Medium"/>
                <a:ea typeface="Sailec-Medium"/>
                <a:cs typeface="Sailec-Medium"/>
                <a:sym typeface="Sailec-Medium"/>
              </a:rPr>
              <a:t> 11h15 —› 13h15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88B7C-4E92-6904-7E83-AD4765ABB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74EB208-AE9B-39EE-D94A-90DB3BA92C57}"/>
              </a:ext>
            </a:extLst>
          </p:cNvPr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94A89B2-25C5-B4AB-47F1-E1B0F7FDC3C5}"/>
              </a:ext>
            </a:extLst>
          </p:cNvPr>
          <p:cNvGrpSpPr/>
          <p:nvPr/>
        </p:nvGrpSpPr>
        <p:grpSpPr>
          <a:xfrm>
            <a:off x="16202224" y="-139220"/>
            <a:ext cx="4152502" cy="10978184"/>
            <a:chOff x="0" y="0"/>
            <a:chExt cx="5536669" cy="14637578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CF0DB86-4179-0816-4480-2415F6D02284}"/>
                </a:ext>
              </a:extLst>
            </p:cNvPr>
            <p:cNvGrpSpPr/>
            <p:nvPr/>
          </p:nvGrpSpPr>
          <p:grpSpPr>
            <a:xfrm>
              <a:off x="1506272" y="0"/>
              <a:ext cx="1651214" cy="14290453"/>
              <a:chOff x="0" y="0"/>
              <a:chExt cx="326166" cy="28228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F7730174-FDB2-5654-C8A1-FB866C1B531D}"/>
                  </a:ext>
                </a:extLst>
              </p:cNvPr>
              <p:cNvSpPr/>
              <p:nvPr/>
            </p:nvSpPr>
            <p:spPr>
              <a:xfrm>
                <a:off x="0" y="0"/>
                <a:ext cx="326166" cy="2822806"/>
              </a:xfrm>
              <a:custGeom>
                <a:avLst/>
                <a:gdLst/>
                <a:ahLst/>
                <a:cxnLst/>
                <a:rect l="l" t="t" r="r" b="b"/>
                <a:pathLst>
                  <a:path w="326166" h="2822806">
                    <a:moveTo>
                      <a:pt x="0" y="0"/>
                    </a:moveTo>
                    <a:lnTo>
                      <a:pt x="326166" y="0"/>
                    </a:lnTo>
                    <a:lnTo>
                      <a:pt x="326166" y="2822806"/>
                    </a:lnTo>
                    <a:lnTo>
                      <a:pt x="0" y="2822806"/>
                    </a:lnTo>
                    <a:close/>
                  </a:path>
                </a:pathLst>
              </a:custGeom>
              <a:solidFill>
                <a:srgbClr val="FF765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053E4259-D835-8178-0191-E1CDC392E23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26166" cy="28609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E1851C3-FC9E-1F54-50BA-F8D2CD9CABE5}"/>
                </a:ext>
              </a:extLst>
            </p:cNvPr>
            <p:cNvSpPr/>
            <p:nvPr/>
          </p:nvSpPr>
          <p:spPr>
            <a:xfrm>
              <a:off x="0" y="1296206"/>
              <a:ext cx="5536669" cy="13341372"/>
            </a:xfrm>
            <a:custGeom>
              <a:avLst/>
              <a:gdLst/>
              <a:ahLst/>
              <a:cxnLst/>
              <a:rect l="l" t="t" r="r" b="b"/>
              <a:pathLst>
                <a:path w="5536669" h="13341372">
                  <a:moveTo>
                    <a:pt x="0" y="0"/>
                  </a:moveTo>
                  <a:lnTo>
                    <a:pt x="5536669" y="0"/>
                  </a:lnTo>
                  <a:lnTo>
                    <a:pt x="5536669" y="13341372"/>
                  </a:lnTo>
                  <a:lnTo>
                    <a:pt x="0" y="1334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133843A-9AA4-60B1-D974-DF59FDAE27F1}"/>
              </a:ext>
            </a:extLst>
          </p:cNvPr>
          <p:cNvSpPr txBox="1"/>
          <p:nvPr/>
        </p:nvSpPr>
        <p:spPr>
          <a:xfrm>
            <a:off x="392773" y="9248775"/>
            <a:ext cx="11073829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7652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Congrès ACE - Dijon 2025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A88EB8F-F504-9E6B-5C3B-1F6F4646991B}"/>
              </a:ext>
            </a:extLst>
          </p:cNvPr>
          <p:cNvSpPr txBox="1"/>
          <p:nvPr/>
        </p:nvSpPr>
        <p:spPr>
          <a:xfrm>
            <a:off x="3736678" y="922545"/>
            <a:ext cx="10178716" cy="6282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DROIT EST-IL SUFFISAMMENT AUDACIEUX 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L’EGARD DE L’HEBERGEUR DES RESEAUX SOCIAUX ?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ECUEILS DE L’ACTION DIRIGEE CONTRE L’HEBERGEUR DE RESEAUX SOCIAUX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Sur-modération et sous-modération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70510"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responsabilité contractuelle des hébergeurs de réseaux sociaux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70510"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question des coûts de procédure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96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68A46-DFFE-E8F7-397B-C309364E2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A61EA1D-B861-CD3E-9062-B220EF901B29}"/>
              </a:ext>
            </a:extLst>
          </p:cNvPr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842AD74-B80F-8E8E-32E9-23CEC60D33D5}"/>
              </a:ext>
            </a:extLst>
          </p:cNvPr>
          <p:cNvGrpSpPr/>
          <p:nvPr/>
        </p:nvGrpSpPr>
        <p:grpSpPr>
          <a:xfrm>
            <a:off x="16202224" y="-139220"/>
            <a:ext cx="4152502" cy="10978184"/>
            <a:chOff x="0" y="0"/>
            <a:chExt cx="5536669" cy="14637578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969B08B2-24A3-7683-C20C-EEC2FB505F76}"/>
                </a:ext>
              </a:extLst>
            </p:cNvPr>
            <p:cNvGrpSpPr/>
            <p:nvPr/>
          </p:nvGrpSpPr>
          <p:grpSpPr>
            <a:xfrm>
              <a:off x="1506272" y="0"/>
              <a:ext cx="1651214" cy="14290453"/>
              <a:chOff x="0" y="0"/>
              <a:chExt cx="326166" cy="28228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391BF702-A47A-0623-55F5-DE2A8613D155}"/>
                  </a:ext>
                </a:extLst>
              </p:cNvPr>
              <p:cNvSpPr/>
              <p:nvPr/>
            </p:nvSpPr>
            <p:spPr>
              <a:xfrm>
                <a:off x="0" y="0"/>
                <a:ext cx="326166" cy="2822806"/>
              </a:xfrm>
              <a:custGeom>
                <a:avLst/>
                <a:gdLst/>
                <a:ahLst/>
                <a:cxnLst/>
                <a:rect l="l" t="t" r="r" b="b"/>
                <a:pathLst>
                  <a:path w="326166" h="2822806">
                    <a:moveTo>
                      <a:pt x="0" y="0"/>
                    </a:moveTo>
                    <a:lnTo>
                      <a:pt x="326166" y="0"/>
                    </a:lnTo>
                    <a:lnTo>
                      <a:pt x="326166" y="2822806"/>
                    </a:lnTo>
                    <a:lnTo>
                      <a:pt x="0" y="2822806"/>
                    </a:lnTo>
                    <a:close/>
                  </a:path>
                </a:pathLst>
              </a:custGeom>
              <a:solidFill>
                <a:srgbClr val="FF765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602C875E-2934-51A1-6284-231BA0E580D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26166" cy="28609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AE7E675-84FA-721C-E0F5-C56BF53E7509}"/>
                </a:ext>
              </a:extLst>
            </p:cNvPr>
            <p:cNvSpPr/>
            <p:nvPr/>
          </p:nvSpPr>
          <p:spPr>
            <a:xfrm>
              <a:off x="0" y="1296206"/>
              <a:ext cx="5536669" cy="13341372"/>
            </a:xfrm>
            <a:custGeom>
              <a:avLst/>
              <a:gdLst/>
              <a:ahLst/>
              <a:cxnLst/>
              <a:rect l="l" t="t" r="r" b="b"/>
              <a:pathLst>
                <a:path w="5536669" h="13341372">
                  <a:moveTo>
                    <a:pt x="0" y="0"/>
                  </a:moveTo>
                  <a:lnTo>
                    <a:pt x="5536669" y="0"/>
                  </a:lnTo>
                  <a:lnTo>
                    <a:pt x="5536669" y="13341372"/>
                  </a:lnTo>
                  <a:lnTo>
                    <a:pt x="0" y="1334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660B5B2A-CDDE-0646-A151-81A4FB241006}"/>
              </a:ext>
            </a:extLst>
          </p:cNvPr>
          <p:cNvSpPr txBox="1"/>
          <p:nvPr/>
        </p:nvSpPr>
        <p:spPr>
          <a:xfrm>
            <a:off x="392773" y="9248775"/>
            <a:ext cx="11073829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7652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Congrès ACE - Dijon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1AB508-9628-8932-CEC5-B7DAF57E80AB}"/>
              </a:ext>
            </a:extLst>
          </p:cNvPr>
          <p:cNvSpPr txBox="1"/>
          <p:nvPr/>
        </p:nvSpPr>
        <p:spPr>
          <a:xfrm>
            <a:off x="3736678" y="1070150"/>
            <a:ext cx="1017871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DROIT EST-IL SUFFISAMMENT AUDACIEUX 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L’EGARD DES POUVOIRS PUBLICS  ?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POUVOIRS PUBLICS FACE AUX CIRCONSTANCES EXCEPTIONNELLES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 </a:t>
            </a:r>
            <a:r>
              <a:rPr lang="fr-FR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</a:t>
            </a:r>
            <a:r>
              <a:rPr lang="fr-F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</a:t>
            </a:r>
            <a:r>
              <a:rPr lang="fr-FR" sz="2000" b="1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</a:t>
            </a:r>
            <a:r>
              <a:rPr lang="fr-F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mai 2025, n°494511,</a:t>
            </a:r>
            <a:r>
              <a:rPr lang="fr-F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Quadrature du Net, Publié au recueil Lebon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kern="100" dirty="0">
                <a:latin typeface="Arial" panose="020B0604020202020204" pitchFamily="34" charset="0"/>
                <a:cs typeface="Arial" panose="020B0604020202020204" pitchFamily="34" charset="0"/>
              </a:rPr>
              <a:t>Reconnaissance d’un pouvoir de blocage temporaire des RS au profit du gouvernement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kern="100" dirty="0">
                <a:latin typeface="Arial" panose="020B0604020202020204" pitchFamily="34" charset="0"/>
                <a:cs typeface="Arial" panose="020B0604020202020204" pitchFamily="34" charset="0"/>
              </a:rPr>
              <a:t>Quelle compatibilité avec l’art. 10 CEDH ?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kern="100" dirty="0">
                <a:latin typeface="Arial" panose="020B0604020202020204" pitchFamily="34" charset="0"/>
                <a:cs typeface="Arial" panose="020B0604020202020204" pitchFamily="34" charset="0"/>
              </a:rPr>
              <a:t>Caractère supplétif malgré les régimes juridiques existants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kern="100" dirty="0">
                <a:latin typeface="Arial" panose="020B0604020202020204" pitchFamily="34" charset="0"/>
                <a:cs typeface="Arial" panose="020B0604020202020204" pitchFamily="34" charset="0"/>
              </a:rPr>
              <a:t>Appréciation fine de la proportionnalité à l’égard de la liberté d’expression</a:t>
            </a:r>
          </a:p>
          <a:p>
            <a:pPr algn="just">
              <a:buNone/>
            </a:pPr>
            <a:endParaRPr lang="fr-FR" sz="2000" i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3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759DA-3FB8-98D1-5639-1FC7E3C67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C24A304-1DBC-0A63-673A-0C8D7DACF162}"/>
              </a:ext>
            </a:extLst>
          </p:cNvPr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6A8B3B2-ED2A-A8FF-6D6B-3E49A541F3E6}"/>
              </a:ext>
            </a:extLst>
          </p:cNvPr>
          <p:cNvGrpSpPr/>
          <p:nvPr/>
        </p:nvGrpSpPr>
        <p:grpSpPr>
          <a:xfrm>
            <a:off x="16202224" y="-139220"/>
            <a:ext cx="4152502" cy="10978184"/>
            <a:chOff x="0" y="0"/>
            <a:chExt cx="5536669" cy="14637578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DE736F2D-503E-596F-812A-45A92A378C71}"/>
                </a:ext>
              </a:extLst>
            </p:cNvPr>
            <p:cNvGrpSpPr/>
            <p:nvPr/>
          </p:nvGrpSpPr>
          <p:grpSpPr>
            <a:xfrm>
              <a:off x="1506272" y="0"/>
              <a:ext cx="1651214" cy="14290453"/>
              <a:chOff x="0" y="0"/>
              <a:chExt cx="326166" cy="28228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A8D6AD60-E968-0DEA-6B13-5BC41CF6CD7A}"/>
                  </a:ext>
                </a:extLst>
              </p:cNvPr>
              <p:cNvSpPr/>
              <p:nvPr/>
            </p:nvSpPr>
            <p:spPr>
              <a:xfrm>
                <a:off x="0" y="0"/>
                <a:ext cx="326166" cy="2822806"/>
              </a:xfrm>
              <a:custGeom>
                <a:avLst/>
                <a:gdLst/>
                <a:ahLst/>
                <a:cxnLst/>
                <a:rect l="l" t="t" r="r" b="b"/>
                <a:pathLst>
                  <a:path w="326166" h="2822806">
                    <a:moveTo>
                      <a:pt x="0" y="0"/>
                    </a:moveTo>
                    <a:lnTo>
                      <a:pt x="326166" y="0"/>
                    </a:lnTo>
                    <a:lnTo>
                      <a:pt x="326166" y="2822806"/>
                    </a:lnTo>
                    <a:lnTo>
                      <a:pt x="0" y="2822806"/>
                    </a:lnTo>
                    <a:close/>
                  </a:path>
                </a:pathLst>
              </a:custGeom>
              <a:solidFill>
                <a:srgbClr val="FF765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50806F21-F200-9A66-7FC5-8325491BD98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26166" cy="28609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EBA5E13-014C-53C4-B191-85EF36786FE5}"/>
                </a:ext>
              </a:extLst>
            </p:cNvPr>
            <p:cNvSpPr/>
            <p:nvPr/>
          </p:nvSpPr>
          <p:spPr>
            <a:xfrm>
              <a:off x="0" y="1296206"/>
              <a:ext cx="5536669" cy="13341372"/>
            </a:xfrm>
            <a:custGeom>
              <a:avLst/>
              <a:gdLst/>
              <a:ahLst/>
              <a:cxnLst/>
              <a:rect l="l" t="t" r="r" b="b"/>
              <a:pathLst>
                <a:path w="5536669" h="13341372">
                  <a:moveTo>
                    <a:pt x="0" y="0"/>
                  </a:moveTo>
                  <a:lnTo>
                    <a:pt x="5536669" y="0"/>
                  </a:lnTo>
                  <a:lnTo>
                    <a:pt x="5536669" y="13341372"/>
                  </a:lnTo>
                  <a:lnTo>
                    <a:pt x="0" y="1334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384449E5-5DEA-866E-FB5F-A7A8F1F42D2E}"/>
              </a:ext>
            </a:extLst>
          </p:cNvPr>
          <p:cNvSpPr txBox="1"/>
          <p:nvPr/>
        </p:nvSpPr>
        <p:spPr>
          <a:xfrm>
            <a:off x="392773" y="9248775"/>
            <a:ext cx="11073829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7652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Congrès ACE - Dijon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54C2142-00DB-9DEB-1BD0-E89912EFC117}"/>
              </a:ext>
            </a:extLst>
          </p:cNvPr>
          <p:cNvSpPr txBox="1"/>
          <p:nvPr/>
        </p:nvSpPr>
        <p:spPr>
          <a:xfrm>
            <a:off x="2895600" y="265241"/>
            <a:ext cx="11887200" cy="975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fr-FR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DROIT EST-IL SUFFISAMMENT AUDACIEUX 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L’EGARD DES POUVOIRS PUBLICS  ?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fr-FR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CIRCONSTANCES HABITUELLES –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fr-FR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REGULATION EX ANTE DES PLATEFORMES DE RESEAUX SOCIAUX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Logique générale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RSN (DSA)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règlement d’harmonisation maximale → prévaut sur règles internes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affichés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Concurrence équitable &amp; champions européens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Transparence → environnement sûr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Protection des droits fondamentaux :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contre contenus illicites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liberté d’expression / accès aux RS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kern="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⚖️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Question de la </a:t>
            </a:r>
            <a:r>
              <a:rPr lang="fr-FR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surmodération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 officieux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taille critique pour dialoguer avec TGP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b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Modalités &amp; principes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Régulation ex ante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agir à la source du risque (≠ ex post)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Obligations générales pour tous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Transparence CGU, coopération, point de contact, signalement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Approche systémique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évaluation des risques → compliance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Régulation asymétrique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obligations proportionnées aux risques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TGP/VLOP (&gt; 45M utilisateurs UE ≈ 10%)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br>
              <a:rPr lang="fr-FR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11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11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11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62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FC32C-C30B-861F-4BDB-93E48BDC0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470726-FA9A-2599-79EC-DC80BDB184CA}"/>
              </a:ext>
            </a:extLst>
          </p:cNvPr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C33B015-BABD-19F2-9C72-2AB4DE95792F}"/>
              </a:ext>
            </a:extLst>
          </p:cNvPr>
          <p:cNvGrpSpPr/>
          <p:nvPr/>
        </p:nvGrpSpPr>
        <p:grpSpPr>
          <a:xfrm>
            <a:off x="16202224" y="-139220"/>
            <a:ext cx="4152502" cy="10978184"/>
            <a:chOff x="0" y="0"/>
            <a:chExt cx="5536669" cy="14637578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88400D7-E883-95AA-4CF5-E4BE17BF01D6}"/>
                </a:ext>
              </a:extLst>
            </p:cNvPr>
            <p:cNvGrpSpPr/>
            <p:nvPr/>
          </p:nvGrpSpPr>
          <p:grpSpPr>
            <a:xfrm>
              <a:off x="1506272" y="0"/>
              <a:ext cx="1651214" cy="14290453"/>
              <a:chOff x="0" y="0"/>
              <a:chExt cx="326166" cy="28228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886D5A67-BA19-A828-F89E-ED697E3A6A9D}"/>
                  </a:ext>
                </a:extLst>
              </p:cNvPr>
              <p:cNvSpPr/>
              <p:nvPr/>
            </p:nvSpPr>
            <p:spPr>
              <a:xfrm>
                <a:off x="0" y="0"/>
                <a:ext cx="326166" cy="2822806"/>
              </a:xfrm>
              <a:custGeom>
                <a:avLst/>
                <a:gdLst/>
                <a:ahLst/>
                <a:cxnLst/>
                <a:rect l="l" t="t" r="r" b="b"/>
                <a:pathLst>
                  <a:path w="326166" h="2822806">
                    <a:moveTo>
                      <a:pt x="0" y="0"/>
                    </a:moveTo>
                    <a:lnTo>
                      <a:pt x="326166" y="0"/>
                    </a:lnTo>
                    <a:lnTo>
                      <a:pt x="326166" y="2822806"/>
                    </a:lnTo>
                    <a:lnTo>
                      <a:pt x="0" y="2822806"/>
                    </a:lnTo>
                    <a:close/>
                  </a:path>
                </a:pathLst>
              </a:custGeom>
              <a:solidFill>
                <a:srgbClr val="FF765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DD958EE8-BF02-FFB8-1EF3-8925B461083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26166" cy="28609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15B00F1-CB66-5CA7-6155-B0B1B72D81C6}"/>
                </a:ext>
              </a:extLst>
            </p:cNvPr>
            <p:cNvSpPr/>
            <p:nvPr/>
          </p:nvSpPr>
          <p:spPr>
            <a:xfrm>
              <a:off x="0" y="1296206"/>
              <a:ext cx="5536669" cy="13341372"/>
            </a:xfrm>
            <a:custGeom>
              <a:avLst/>
              <a:gdLst/>
              <a:ahLst/>
              <a:cxnLst/>
              <a:rect l="l" t="t" r="r" b="b"/>
              <a:pathLst>
                <a:path w="5536669" h="13341372">
                  <a:moveTo>
                    <a:pt x="0" y="0"/>
                  </a:moveTo>
                  <a:lnTo>
                    <a:pt x="5536669" y="0"/>
                  </a:lnTo>
                  <a:lnTo>
                    <a:pt x="5536669" y="13341372"/>
                  </a:lnTo>
                  <a:lnTo>
                    <a:pt x="0" y="1334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C0E94052-64AA-869C-EB45-976C4E8D8479}"/>
              </a:ext>
            </a:extLst>
          </p:cNvPr>
          <p:cNvSpPr txBox="1"/>
          <p:nvPr/>
        </p:nvSpPr>
        <p:spPr>
          <a:xfrm>
            <a:off x="392773" y="9248775"/>
            <a:ext cx="11073829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7652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Congrès ACE - Dijon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E13F801-8884-2512-5AE4-15E9A8D1114A}"/>
              </a:ext>
            </a:extLst>
          </p:cNvPr>
          <p:cNvSpPr txBox="1"/>
          <p:nvPr/>
        </p:nvSpPr>
        <p:spPr>
          <a:xfrm>
            <a:off x="3655697" y="1028700"/>
            <a:ext cx="10178716" cy="660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fr-FR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DROIT EST-IL SUFFISAMMENT AUDACIEUX 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L’EGARD DES POUVOIRS PUBLICS  ?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fr-FR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CIRCONSTANCES HABITUELLES –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fr-FR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REGULATION EX ANTE DES PLATEFORMES DE RESEAUX SOCIAUX</a:t>
            </a:r>
          </a:p>
          <a:p>
            <a:pPr algn="ctr">
              <a:buNone/>
            </a:pP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Obligations spécifiques des TGP (Art. 34-36)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Identifier, atténuer et justifier les mécanismes de modération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Risques visés :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de contenus illicites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Atteintes aux droits fondamentaux (pluralisme, vie privée, non-discrimination)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Désinformation électorale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Violence sexiste, atteinte santé publique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Algorithmes &amp; recommandations sous surveillance :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amplification des faux comptes/bots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hypertrucages (</a:t>
            </a:r>
            <a:r>
              <a:rPr lang="fr-FR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deepfakes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effets sur mineurs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discours de haine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43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DE574-3981-4244-457D-F8B97C0F3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5CE76C3-D958-E1C4-6722-49AD699EC5D2}"/>
              </a:ext>
            </a:extLst>
          </p:cNvPr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E408C59-1A58-0102-0F8E-EE1F02256F85}"/>
              </a:ext>
            </a:extLst>
          </p:cNvPr>
          <p:cNvGrpSpPr/>
          <p:nvPr/>
        </p:nvGrpSpPr>
        <p:grpSpPr>
          <a:xfrm>
            <a:off x="16202224" y="-139220"/>
            <a:ext cx="4152502" cy="10978184"/>
            <a:chOff x="0" y="0"/>
            <a:chExt cx="5536669" cy="14637578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6E57A36F-F983-535E-F0F5-179D850A628A}"/>
                </a:ext>
              </a:extLst>
            </p:cNvPr>
            <p:cNvGrpSpPr/>
            <p:nvPr/>
          </p:nvGrpSpPr>
          <p:grpSpPr>
            <a:xfrm>
              <a:off x="1506272" y="0"/>
              <a:ext cx="1651214" cy="14290453"/>
              <a:chOff x="0" y="0"/>
              <a:chExt cx="326166" cy="28228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8F5A32B2-64E9-8708-C0B9-4D19CFDD337E}"/>
                  </a:ext>
                </a:extLst>
              </p:cNvPr>
              <p:cNvSpPr/>
              <p:nvPr/>
            </p:nvSpPr>
            <p:spPr>
              <a:xfrm>
                <a:off x="0" y="0"/>
                <a:ext cx="326166" cy="2822806"/>
              </a:xfrm>
              <a:custGeom>
                <a:avLst/>
                <a:gdLst/>
                <a:ahLst/>
                <a:cxnLst/>
                <a:rect l="l" t="t" r="r" b="b"/>
                <a:pathLst>
                  <a:path w="326166" h="2822806">
                    <a:moveTo>
                      <a:pt x="0" y="0"/>
                    </a:moveTo>
                    <a:lnTo>
                      <a:pt x="326166" y="0"/>
                    </a:lnTo>
                    <a:lnTo>
                      <a:pt x="326166" y="2822806"/>
                    </a:lnTo>
                    <a:lnTo>
                      <a:pt x="0" y="2822806"/>
                    </a:lnTo>
                    <a:close/>
                  </a:path>
                </a:pathLst>
              </a:custGeom>
              <a:solidFill>
                <a:srgbClr val="FF765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B97E4F3A-C61F-4918-ABB3-86BAEF4F556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26166" cy="28609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0C20B2B-ED2D-815C-B670-050960FF4486}"/>
                </a:ext>
              </a:extLst>
            </p:cNvPr>
            <p:cNvSpPr/>
            <p:nvPr/>
          </p:nvSpPr>
          <p:spPr>
            <a:xfrm>
              <a:off x="0" y="1296206"/>
              <a:ext cx="5536669" cy="13341372"/>
            </a:xfrm>
            <a:custGeom>
              <a:avLst/>
              <a:gdLst/>
              <a:ahLst/>
              <a:cxnLst/>
              <a:rect l="l" t="t" r="r" b="b"/>
              <a:pathLst>
                <a:path w="5536669" h="13341372">
                  <a:moveTo>
                    <a:pt x="0" y="0"/>
                  </a:moveTo>
                  <a:lnTo>
                    <a:pt x="5536669" y="0"/>
                  </a:lnTo>
                  <a:lnTo>
                    <a:pt x="5536669" y="13341372"/>
                  </a:lnTo>
                  <a:lnTo>
                    <a:pt x="0" y="1334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4D086950-2E9F-229C-4EE8-9655C52C6D79}"/>
              </a:ext>
            </a:extLst>
          </p:cNvPr>
          <p:cNvSpPr txBox="1"/>
          <p:nvPr/>
        </p:nvSpPr>
        <p:spPr>
          <a:xfrm>
            <a:off x="392773" y="9248775"/>
            <a:ext cx="11073829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7652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Congrès ACE - Dijon 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FF0904-0F15-91FE-5AFC-17B19A3886A0}"/>
              </a:ext>
            </a:extLst>
          </p:cNvPr>
          <p:cNvSpPr txBox="1"/>
          <p:nvPr/>
        </p:nvSpPr>
        <p:spPr>
          <a:xfrm>
            <a:off x="3886200" y="832935"/>
            <a:ext cx="10172700" cy="812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fr-FR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  <a:p>
            <a:pPr algn="ctr">
              <a:lnSpc>
                <a:spcPct val="150000"/>
              </a:lnSpc>
              <a:buNone/>
            </a:pPr>
            <a:r>
              <a:rPr lang="fr-FR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DROIT EST-IL SUFFISAMMENT AUDACIEUX 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L’EGARD DES POUVOIRS PUBLICS  ?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fr-FR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CIRCONSTANCES HABITUELLES –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fr-FR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REGULATION EX ANTE DES PLATEFORMES DE RESEAUX SOCIAUX</a:t>
            </a:r>
          </a:p>
          <a:p>
            <a:pPr algn="ctr">
              <a:buNone/>
            </a:pP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Mise en œuvre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Supervision directe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Commission européenne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Sanctions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jusqu’à 6 % CA mondial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Outils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rapports annuels, audits externes, codes de conduite, BDD accessible chercheurs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Lignes directrices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(2025) : protection des mineurs (âge, paramètres par défaut, désactivation auto-</a:t>
            </a:r>
            <a:r>
              <a:rPr lang="fr-FR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notifications, filtres santé mentale, etc.)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b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Défis &amp; limites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Régulateur : compétence Commission et </a:t>
            </a:r>
            <a:r>
              <a:rPr lang="fr-FR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Érégulateur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l’Etat d’établissement + coordination DSA </a:t>
            </a:r>
            <a:r>
              <a:rPr lang="fr-FR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Failles : lenteur Commission, risque forum shopping (ex. Kick à Malte)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Ressources inégales (France 23 ETP vs Allemagne 60)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Réactivité variable, mais premiers succès (</a:t>
            </a:r>
            <a:r>
              <a:rPr lang="fr-FR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TikTok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Lite, sanctions Meta/Apple)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b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Idée clé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une régulation proactive, systémique et flexible, centrée sur les risques, mais freinée par la lourdeur institutionnelle.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58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6202224" y="-139220"/>
            <a:ext cx="4152502" cy="10978184"/>
            <a:chOff x="0" y="0"/>
            <a:chExt cx="5536669" cy="14637578"/>
          </a:xfrm>
        </p:grpSpPr>
        <p:grpSp>
          <p:nvGrpSpPr>
            <p:cNvPr id="4" name="Group 4"/>
            <p:cNvGrpSpPr/>
            <p:nvPr/>
          </p:nvGrpSpPr>
          <p:grpSpPr>
            <a:xfrm>
              <a:off x="1506272" y="0"/>
              <a:ext cx="1651214" cy="14290453"/>
              <a:chOff x="0" y="0"/>
              <a:chExt cx="326166" cy="282280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6166" cy="2822806"/>
              </a:xfrm>
              <a:custGeom>
                <a:avLst/>
                <a:gdLst/>
                <a:ahLst/>
                <a:cxnLst/>
                <a:rect l="l" t="t" r="r" b="b"/>
                <a:pathLst>
                  <a:path w="326166" h="2822806">
                    <a:moveTo>
                      <a:pt x="0" y="0"/>
                    </a:moveTo>
                    <a:lnTo>
                      <a:pt x="326166" y="0"/>
                    </a:lnTo>
                    <a:lnTo>
                      <a:pt x="326166" y="2822806"/>
                    </a:lnTo>
                    <a:lnTo>
                      <a:pt x="0" y="2822806"/>
                    </a:lnTo>
                    <a:close/>
                  </a:path>
                </a:pathLst>
              </a:custGeom>
              <a:solidFill>
                <a:srgbClr val="FF765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26166" cy="28609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0" y="1296206"/>
              <a:ext cx="5536669" cy="13341372"/>
            </a:xfrm>
            <a:custGeom>
              <a:avLst/>
              <a:gdLst/>
              <a:ahLst/>
              <a:cxnLst/>
              <a:rect l="l" t="t" r="r" b="b"/>
              <a:pathLst>
                <a:path w="5536669" h="13341372">
                  <a:moveTo>
                    <a:pt x="0" y="0"/>
                  </a:moveTo>
                  <a:lnTo>
                    <a:pt x="5536669" y="0"/>
                  </a:lnTo>
                  <a:lnTo>
                    <a:pt x="5536669" y="13341372"/>
                  </a:lnTo>
                  <a:lnTo>
                    <a:pt x="0" y="1334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92773" y="9248775"/>
            <a:ext cx="11073829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7652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Congrès ACE - Dijon 2025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2773" y="9601200"/>
            <a:ext cx="16866527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Atelier V6 - Réseaux sociaux à l’heure des normes françaises et européennes : le droit est-il suffisamment audacieuse ?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endParaRPr lang="en-US" sz="1500" b="1">
              <a:solidFill>
                <a:srgbClr val="000000"/>
              </a:solidFill>
              <a:latin typeface="Obviously 2 Bold"/>
              <a:ea typeface="Obviously 2 Bold"/>
              <a:cs typeface="Obviously 2 Bold"/>
              <a:sym typeface="Obviously 2 Bold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1529681-A2B4-F1AD-B6C5-955683881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400300"/>
            <a:ext cx="6852068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DA3AE-DA95-A0B9-EA14-4F732A90B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62C1CA9-A5F2-BCC2-8BD0-9A9B02C1AD01}"/>
              </a:ext>
            </a:extLst>
          </p:cNvPr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23D7C2A-A7D6-D2FC-A9FD-6283696D1E2C}"/>
              </a:ext>
            </a:extLst>
          </p:cNvPr>
          <p:cNvGrpSpPr/>
          <p:nvPr/>
        </p:nvGrpSpPr>
        <p:grpSpPr>
          <a:xfrm>
            <a:off x="16202224" y="-139220"/>
            <a:ext cx="4152502" cy="10978184"/>
            <a:chOff x="0" y="0"/>
            <a:chExt cx="5536669" cy="14637578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4B4D097-2963-0B2D-18FC-9E0EFA4493CA}"/>
                </a:ext>
              </a:extLst>
            </p:cNvPr>
            <p:cNvGrpSpPr/>
            <p:nvPr/>
          </p:nvGrpSpPr>
          <p:grpSpPr>
            <a:xfrm>
              <a:off x="1506272" y="0"/>
              <a:ext cx="1651214" cy="14290453"/>
              <a:chOff x="0" y="0"/>
              <a:chExt cx="326166" cy="28228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AC804BF0-55D0-9586-4513-48C39AEE4F68}"/>
                  </a:ext>
                </a:extLst>
              </p:cNvPr>
              <p:cNvSpPr/>
              <p:nvPr/>
            </p:nvSpPr>
            <p:spPr>
              <a:xfrm>
                <a:off x="0" y="0"/>
                <a:ext cx="326166" cy="2822806"/>
              </a:xfrm>
              <a:custGeom>
                <a:avLst/>
                <a:gdLst/>
                <a:ahLst/>
                <a:cxnLst/>
                <a:rect l="l" t="t" r="r" b="b"/>
                <a:pathLst>
                  <a:path w="326166" h="2822806">
                    <a:moveTo>
                      <a:pt x="0" y="0"/>
                    </a:moveTo>
                    <a:lnTo>
                      <a:pt x="326166" y="0"/>
                    </a:lnTo>
                    <a:lnTo>
                      <a:pt x="326166" y="2822806"/>
                    </a:lnTo>
                    <a:lnTo>
                      <a:pt x="0" y="2822806"/>
                    </a:lnTo>
                    <a:close/>
                  </a:path>
                </a:pathLst>
              </a:custGeom>
              <a:solidFill>
                <a:srgbClr val="FF765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99F328DE-610F-CEAB-1F86-121D58F2A50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26166" cy="28609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3850EC1-C3DD-F4F9-8EFF-B793C21F70D7}"/>
                </a:ext>
              </a:extLst>
            </p:cNvPr>
            <p:cNvSpPr/>
            <p:nvPr/>
          </p:nvSpPr>
          <p:spPr>
            <a:xfrm>
              <a:off x="0" y="1296206"/>
              <a:ext cx="5536669" cy="13341372"/>
            </a:xfrm>
            <a:custGeom>
              <a:avLst/>
              <a:gdLst/>
              <a:ahLst/>
              <a:cxnLst/>
              <a:rect l="l" t="t" r="r" b="b"/>
              <a:pathLst>
                <a:path w="5536669" h="13341372">
                  <a:moveTo>
                    <a:pt x="0" y="0"/>
                  </a:moveTo>
                  <a:lnTo>
                    <a:pt x="5536669" y="0"/>
                  </a:lnTo>
                  <a:lnTo>
                    <a:pt x="5536669" y="13341372"/>
                  </a:lnTo>
                  <a:lnTo>
                    <a:pt x="0" y="1334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F7014CB5-BD3C-493E-5A43-32FC3A32976F}"/>
              </a:ext>
            </a:extLst>
          </p:cNvPr>
          <p:cNvSpPr txBox="1"/>
          <p:nvPr/>
        </p:nvSpPr>
        <p:spPr>
          <a:xfrm>
            <a:off x="392773" y="9248775"/>
            <a:ext cx="11073829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7652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Congrès ACE - Dijon 2025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FC01BFE-563D-8EF3-9388-7BEC4261667E}"/>
              </a:ext>
            </a:extLst>
          </p:cNvPr>
          <p:cNvSpPr txBox="1"/>
          <p:nvPr/>
        </p:nvSpPr>
        <p:spPr>
          <a:xfrm>
            <a:off x="392773" y="9601200"/>
            <a:ext cx="16866527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Atelier V6 - Réseaux sociaux à l’heure des normes françaises et européennes : le droit est-il suffisamment audacieuse ?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endParaRPr lang="en-US" sz="1500" b="1">
              <a:solidFill>
                <a:srgbClr val="000000"/>
              </a:solidFill>
              <a:latin typeface="Obviously 2 Bold"/>
              <a:ea typeface="Obviously 2 Bold"/>
              <a:cs typeface="Obviously 2 Bold"/>
              <a:sym typeface="Obviously 2 Bold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A5707F8-A3A3-39EB-5D62-FFD13E33A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0"/>
            <a:ext cx="6589802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51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629134" y="0"/>
            <a:ext cx="18917134" cy="10717840"/>
            <a:chOff x="0" y="0"/>
            <a:chExt cx="4982291" cy="28228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82290" cy="2822806"/>
            </a:xfrm>
            <a:custGeom>
              <a:avLst/>
              <a:gdLst/>
              <a:ahLst/>
              <a:cxnLst/>
              <a:rect l="l" t="t" r="r" b="b"/>
              <a:pathLst>
                <a:path w="4982290" h="2822806">
                  <a:moveTo>
                    <a:pt x="0" y="0"/>
                  </a:moveTo>
                  <a:lnTo>
                    <a:pt x="4982290" y="0"/>
                  </a:lnTo>
                  <a:lnTo>
                    <a:pt x="4982290" y="2822806"/>
                  </a:lnTo>
                  <a:lnTo>
                    <a:pt x="0" y="2822806"/>
                  </a:lnTo>
                  <a:close/>
                </a:path>
              </a:pathLst>
            </a:custGeom>
            <a:solidFill>
              <a:srgbClr val="FF7652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82291" cy="2860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92773" y="9248775"/>
            <a:ext cx="11073829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7652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Congrès ACE - Dijon 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145796"/>
            <a:ext cx="8737269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999"/>
              </a:lnSpc>
            </a:pPr>
            <a:r>
              <a:rPr lang="en-US" sz="9999" b="1">
                <a:solidFill>
                  <a:srgbClr val="333333"/>
                </a:solidFill>
                <a:latin typeface="Obviously 1 Bold"/>
                <a:ea typeface="Obviously 1 Bold"/>
                <a:cs typeface="Obviously 1 Bold"/>
                <a:sym typeface="Obviously 1 Bold"/>
              </a:rPr>
              <a:t>Merci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4900" y="5887919"/>
            <a:ext cx="9940722" cy="136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 dirty="0">
                <a:solidFill>
                  <a:srgbClr val="FFFFFF"/>
                </a:solidFill>
                <a:latin typeface="Obviously 1 Bold"/>
                <a:ea typeface="Obviously 1 Bold"/>
                <a:cs typeface="Obviously 1 Bold"/>
                <a:sym typeface="Obviously 1 Bold"/>
              </a:rPr>
              <a:t>Et longue vie au parti des avocats !</a:t>
            </a:r>
          </a:p>
        </p:txBody>
      </p:sp>
      <p:sp>
        <p:nvSpPr>
          <p:cNvPr id="9" name="Freeform 9"/>
          <p:cNvSpPr/>
          <p:nvPr/>
        </p:nvSpPr>
        <p:spPr>
          <a:xfrm>
            <a:off x="1028700" y="1026089"/>
            <a:ext cx="3674447" cy="2310309"/>
          </a:xfrm>
          <a:custGeom>
            <a:avLst/>
            <a:gdLst/>
            <a:ahLst/>
            <a:cxnLst/>
            <a:rect l="l" t="t" r="r" b="b"/>
            <a:pathLst>
              <a:path w="3674447" h="2310309">
                <a:moveTo>
                  <a:pt x="0" y="0"/>
                </a:moveTo>
                <a:lnTo>
                  <a:pt x="3674447" y="0"/>
                </a:lnTo>
                <a:lnTo>
                  <a:pt x="3674447" y="2310309"/>
                </a:lnTo>
                <a:lnTo>
                  <a:pt x="0" y="2310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028700" y="1028700"/>
            <a:ext cx="3670295" cy="2307698"/>
          </a:xfrm>
          <a:custGeom>
            <a:avLst/>
            <a:gdLst/>
            <a:ahLst/>
            <a:cxnLst/>
            <a:rect l="l" t="t" r="r" b="b"/>
            <a:pathLst>
              <a:path w="3670295" h="2307698">
                <a:moveTo>
                  <a:pt x="0" y="0"/>
                </a:moveTo>
                <a:lnTo>
                  <a:pt x="3670295" y="0"/>
                </a:lnTo>
                <a:lnTo>
                  <a:pt x="3670295" y="2307698"/>
                </a:lnTo>
                <a:lnTo>
                  <a:pt x="0" y="23076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3628149" y="810811"/>
            <a:ext cx="4152502" cy="10006029"/>
          </a:xfrm>
          <a:custGeom>
            <a:avLst/>
            <a:gdLst/>
            <a:ahLst/>
            <a:cxnLst/>
            <a:rect l="l" t="t" r="r" b="b"/>
            <a:pathLst>
              <a:path w="4152502" h="10006029">
                <a:moveTo>
                  <a:pt x="0" y="0"/>
                </a:moveTo>
                <a:lnTo>
                  <a:pt x="4152502" y="0"/>
                </a:lnTo>
                <a:lnTo>
                  <a:pt x="4152502" y="10006029"/>
                </a:lnTo>
                <a:lnTo>
                  <a:pt x="0" y="100060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6089"/>
            <a:ext cx="3674447" cy="2310309"/>
          </a:xfrm>
          <a:custGeom>
            <a:avLst/>
            <a:gdLst/>
            <a:ahLst/>
            <a:cxnLst/>
            <a:rect l="l" t="t" r="r" b="b"/>
            <a:pathLst>
              <a:path w="3674447" h="2310309">
                <a:moveTo>
                  <a:pt x="0" y="0"/>
                </a:moveTo>
                <a:lnTo>
                  <a:pt x="3674447" y="0"/>
                </a:lnTo>
                <a:lnTo>
                  <a:pt x="3674447" y="2310309"/>
                </a:lnTo>
                <a:lnTo>
                  <a:pt x="0" y="23103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7331928" y="-139220"/>
            <a:ext cx="1238411" cy="10717840"/>
            <a:chOff x="0" y="0"/>
            <a:chExt cx="326166" cy="28228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6166" cy="2822806"/>
            </a:xfrm>
            <a:custGeom>
              <a:avLst/>
              <a:gdLst/>
              <a:ahLst/>
              <a:cxnLst/>
              <a:rect l="l" t="t" r="r" b="b"/>
              <a:pathLst>
                <a:path w="326166" h="2822806">
                  <a:moveTo>
                    <a:pt x="0" y="0"/>
                  </a:moveTo>
                  <a:lnTo>
                    <a:pt x="326166" y="0"/>
                  </a:lnTo>
                  <a:lnTo>
                    <a:pt x="326166" y="2822806"/>
                  </a:lnTo>
                  <a:lnTo>
                    <a:pt x="0" y="2822806"/>
                  </a:lnTo>
                  <a:close/>
                </a:path>
              </a:pathLst>
            </a:custGeom>
            <a:solidFill>
              <a:srgbClr val="FF7652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6166" cy="2860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286875" y="3977499"/>
            <a:ext cx="2751416" cy="4499888"/>
            <a:chOff x="0" y="0"/>
            <a:chExt cx="3668555" cy="5999850"/>
          </a:xfrm>
        </p:grpSpPr>
        <p:sp>
          <p:nvSpPr>
            <p:cNvPr id="7" name="TextBox 7"/>
            <p:cNvSpPr txBox="1"/>
            <p:nvPr/>
          </p:nvSpPr>
          <p:spPr>
            <a:xfrm>
              <a:off x="0" y="3148700"/>
              <a:ext cx="3668555" cy="2851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333333"/>
                  </a:solidFill>
                  <a:latin typeface="Sailec-Bold"/>
                  <a:ea typeface="Sailec-Bold"/>
                  <a:cs typeface="Sailec-Bold"/>
                  <a:sym typeface="Sailec-Bold"/>
                </a:rPr>
                <a:t>Nicolas Verly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333333"/>
                  </a:solidFill>
                  <a:latin typeface="Sailec-RegularItalic"/>
                  <a:ea typeface="Sailec-RegularItalic"/>
                  <a:cs typeface="Sailec-RegularItalic"/>
                  <a:sym typeface="Sailec-RegularItalic"/>
                </a:rPr>
                <a:t>avocat au Barreau de Paris, vice-président de la Commission Droit de la Presse et des Médias</a:t>
              </a:r>
            </a:p>
            <a:p>
              <a:pPr algn="ctr">
                <a:lnSpc>
                  <a:spcPts val="1920"/>
                </a:lnSpc>
              </a:pPr>
              <a:endParaRPr lang="en-US" sz="2000">
                <a:solidFill>
                  <a:srgbClr val="333333"/>
                </a:solidFill>
                <a:latin typeface="Sailec-RegularItalic"/>
                <a:ea typeface="Sailec-RegularItalic"/>
                <a:cs typeface="Sailec-RegularItalic"/>
                <a:sym typeface="Sailec-RegularItalic"/>
              </a:endParaRP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262142" y="0"/>
              <a:ext cx="3144270" cy="3144270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541020" y="537210"/>
                <a:ext cx="5255260" cy="5255260"/>
              </a:xfrm>
              <a:custGeom>
                <a:avLst/>
                <a:gdLst/>
                <a:ahLst/>
                <a:cxnLst/>
                <a:rect l="l" t="t" r="r" b="b"/>
                <a:pathLst>
                  <a:path w="5255260" h="5255260">
                    <a:moveTo>
                      <a:pt x="2627630" y="0"/>
                    </a:moveTo>
                    <a:cubicBezTo>
                      <a:pt x="1176430" y="0"/>
                      <a:pt x="0" y="1176430"/>
                      <a:pt x="0" y="2627630"/>
                    </a:cubicBezTo>
                    <a:cubicBezTo>
                      <a:pt x="0" y="4078830"/>
                      <a:pt x="1176430" y="5255260"/>
                      <a:pt x="2627630" y="5255260"/>
                    </a:cubicBezTo>
                    <a:cubicBezTo>
                      <a:pt x="4078830" y="5255260"/>
                      <a:pt x="5255260" y="4078830"/>
                      <a:pt x="5255260" y="2627630"/>
                    </a:cubicBezTo>
                    <a:cubicBezTo>
                      <a:pt x="5255260" y="1176430"/>
                      <a:pt x="4078830" y="0"/>
                      <a:pt x="262763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12324041" y="3977499"/>
            <a:ext cx="2751416" cy="3585488"/>
            <a:chOff x="0" y="0"/>
            <a:chExt cx="3668555" cy="478065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3148700"/>
              <a:ext cx="3668555" cy="1631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333333"/>
                  </a:solidFill>
                  <a:latin typeface="Sailec-Bold"/>
                  <a:ea typeface="Sailec-Bold"/>
                  <a:cs typeface="Sailec-Bold"/>
                  <a:sym typeface="Sailec-Bold"/>
                </a:rPr>
                <a:t>Romain Darrière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333333"/>
                  </a:solidFill>
                  <a:latin typeface="Sailec-RegularItalic"/>
                  <a:ea typeface="Sailec-RegularItalic"/>
                  <a:cs typeface="Sailec-RegularItalic"/>
                  <a:sym typeface="Sailec-RegularItalic"/>
                </a:rPr>
                <a:t> avocat au barreau de Paris</a:t>
              </a:r>
            </a:p>
            <a:p>
              <a:pPr algn="ctr">
                <a:lnSpc>
                  <a:spcPts val="1920"/>
                </a:lnSpc>
              </a:pPr>
              <a:endParaRPr lang="en-US" sz="2000">
                <a:solidFill>
                  <a:srgbClr val="333333"/>
                </a:solidFill>
                <a:latin typeface="Sailec-RegularItalic"/>
                <a:ea typeface="Sailec-RegularItalic"/>
                <a:cs typeface="Sailec-RegularItalic"/>
                <a:sym typeface="Sailec-RegularItalic"/>
              </a:endParaRP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262142" y="0"/>
              <a:ext cx="3144270" cy="3144270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541020" y="537210"/>
                <a:ext cx="5255260" cy="5255260"/>
              </a:xfrm>
              <a:custGeom>
                <a:avLst/>
                <a:gdLst/>
                <a:ahLst/>
                <a:cxnLst/>
                <a:rect l="l" t="t" r="r" b="b"/>
                <a:pathLst>
                  <a:path w="5255260" h="5255260">
                    <a:moveTo>
                      <a:pt x="2627630" y="0"/>
                    </a:moveTo>
                    <a:cubicBezTo>
                      <a:pt x="1176430" y="0"/>
                      <a:pt x="0" y="1176430"/>
                      <a:pt x="0" y="2627630"/>
                    </a:cubicBezTo>
                    <a:cubicBezTo>
                      <a:pt x="0" y="4078830"/>
                      <a:pt x="1176430" y="5255260"/>
                      <a:pt x="2627630" y="5255260"/>
                    </a:cubicBezTo>
                    <a:cubicBezTo>
                      <a:pt x="4078830" y="5255260"/>
                      <a:pt x="5255260" y="4078830"/>
                      <a:pt x="5255260" y="2627630"/>
                    </a:cubicBezTo>
                    <a:cubicBezTo>
                      <a:pt x="5255260" y="1176430"/>
                      <a:pt x="4078830" y="0"/>
                      <a:pt x="262763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14" name="TextBox 14"/>
          <p:cNvSpPr txBox="1"/>
          <p:nvPr/>
        </p:nvSpPr>
        <p:spPr>
          <a:xfrm>
            <a:off x="6815901" y="2279758"/>
            <a:ext cx="8737269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959"/>
              </a:lnSpc>
            </a:pPr>
            <a:r>
              <a:rPr lang="en-US" sz="6399" b="1">
                <a:solidFill>
                  <a:srgbClr val="333333"/>
                </a:solidFill>
                <a:latin typeface="Obviously 1 Bold"/>
                <a:ea typeface="Obviously 1 Bold"/>
                <a:cs typeface="Obviously 1 Bold"/>
                <a:sym typeface="Obviously 1 Bold"/>
              </a:rPr>
              <a:t>Intervenants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096000" y="3977499"/>
            <a:ext cx="3190875" cy="4455754"/>
            <a:chOff x="-204945" y="0"/>
            <a:chExt cx="4254500" cy="5941003"/>
          </a:xfrm>
        </p:grpSpPr>
        <p:grpSp>
          <p:nvGrpSpPr>
            <p:cNvPr id="16" name="Group 16"/>
            <p:cNvGrpSpPr/>
            <p:nvPr/>
          </p:nvGrpSpPr>
          <p:grpSpPr>
            <a:xfrm>
              <a:off x="262142" y="0"/>
              <a:ext cx="3144270" cy="3144270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541020" y="537210"/>
                <a:ext cx="5255260" cy="5255260"/>
              </a:xfrm>
              <a:custGeom>
                <a:avLst/>
                <a:gdLst/>
                <a:ahLst/>
                <a:cxnLst/>
                <a:rect l="l" t="t" r="r" b="b"/>
                <a:pathLst>
                  <a:path w="5255260" h="5255260">
                    <a:moveTo>
                      <a:pt x="2627630" y="0"/>
                    </a:moveTo>
                    <a:cubicBezTo>
                      <a:pt x="1176430" y="0"/>
                      <a:pt x="0" y="1176430"/>
                      <a:pt x="0" y="2627630"/>
                    </a:cubicBezTo>
                    <a:cubicBezTo>
                      <a:pt x="0" y="4078830"/>
                      <a:pt x="1176430" y="5255260"/>
                      <a:pt x="2627630" y="5255260"/>
                    </a:cubicBezTo>
                    <a:cubicBezTo>
                      <a:pt x="4078830" y="5255260"/>
                      <a:pt x="5255260" y="4078830"/>
                      <a:pt x="5255260" y="2627630"/>
                    </a:cubicBezTo>
                    <a:cubicBezTo>
                      <a:pt x="5255260" y="1176430"/>
                      <a:pt x="4078830" y="0"/>
                      <a:pt x="262763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2498" b="-47877"/>
                </a:stretch>
              </a:blipFill>
            </p:spPr>
            <p:txBody>
              <a:bodyPr/>
              <a:lstStyle/>
              <a:p>
                <a:endParaRPr lang="fr-FR" dirty="0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-204945" y="3148700"/>
              <a:ext cx="4254500" cy="27923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000" dirty="0">
                  <a:solidFill>
                    <a:srgbClr val="333333"/>
                  </a:solidFill>
                  <a:latin typeface="Sailec-Bold"/>
                  <a:ea typeface="Sailec-Bold"/>
                  <a:cs typeface="Sailec-Bold"/>
                  <a:sym typeface="Sailec-Bold"/>
                </a:rPr>
                <a:t>Guillaume Lecuyer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 dirty="0">
                  <a:solidFill>
                    <a:srgbClr val="333333"/>
                  </a:solidFill>
                  <a:latin typeface="Sailec-RegularItalic"/>
                  <a:ea typeface="Sailec-RegularItalic"/>
                  <a:cs typeface="Sailec-RegularItalic"/>
                  <a:sym typeface="Sailec-RegularItalic"/>
                </a:rPr>
                <a:t> avocat au Conseil d'Etat et à la Cour de cassation, </a:t>
              </a:r>
            </a:p>
            <a:p>
              <a:pPr algn="ctr">
                <a:lnSpc>
                  <a:spcPts val="2400"/>
                </a:lnSpc>
              </a:pPr>
              <a:r>
                <a:rPr lang="en-US" sz="2000" dirty="0">
                  <a:solidFill>
                    <a:srgbClr val="333333"/>
                  </a:solidFill>
                  <a:latin typeface="Sailec-RegularItalic"/>
                  <a:ea typeface="Sailec-RegularItalic"/>
                  <a:cs typeface="Sailec-RegularItalic"/>
                  <a:sym typeface="Sailec-RegularItalic"/>
                </a:rPr>
                <a:t>Président de la Commission Droit de la Presse et des </a:t>
              </a:r>
              <a:r>
                <a:rPr lang="en-US" sz="2000" dirty="0" err="1">
                  <a:solidFill>
                    <a:srgbClr val="333333"/>
                  </a:solidFill>
                  <a:latin typeface="Sailec-RegularItalic"/>
                  <a:ea typeface="Sailec-RegularItalic"/>
                  <a:cs typeface="Sailec-RegularItalic"/>
                  <a:sym typeface="Sailec-RegularItalic"/>
                </a:rPr>
                <a:t>Médias</a:t>
              </a:r>
              <a:endParaRPr lang="en-US" sz="2000" dirty="0">
                <a:solidFill>
                  <a:srgbClr val="333333"/>
                </a:solidFill>
                <a:latin typeface="Sailec-RegularItalic"/>
                <a:ea typeface="Sailec-RegularItalic"/>
                <a:cs typeface="Sailec-RegularItalic"/>
                <a:sym typeface="Sailec-RegularItalic"/>
              </a:endParaRPr>
            </a:p>
            <a:p>
              <a:pPr algn="ctr">
                <a:lnSpc>
                  <a:spcPts val="1920"/>
                </a:lnSpc>
              </a:pPr>
              <a:endParaRPr lang="en-US" sz="2000" dirty="0">
                <a:solidFill>
                  <a:srgbClr val="333333"/>
                </a:solidFill>
                <a:latin typeface="Sailec-RegularItalic"/>
                <a:ea typeface="Sailec-RegularItalic"/>
                <a:cs typeface="Sailec-RegularItalic"/>
                <a:sym typeface="Sailec-RegularItalic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92773" y="9248775"/>
            <a:ext cx="11073829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7652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Congrès ACE - Dijon 2025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6202224" y="-139220"/>
            <a:ext cx="4152502" cy="10978184"/>
            <a:chOff x="0" y="0"/>
            <a:chExt cx="5536669" cy="14637578"/>
          </a:xfrm>
        </p:grpSpPr>
        <p:grpSp>
          <p:nvGrpSpPr>
            <p:cNvPr id="21" name="Group 21"/>
            <p:cNvGrpSpPr/>
            <p:nvPr/>
          </p:nvGrpSpPr>
          <p:grpSpPr>
            <a:xfrm>
              <a:off x="1506272" y="0"/>
              <a:ext cx="1651214" cy="14290453"/>
              <a:chOff x="0" y="0"/>
              <a:chExt cx="326166" cy="282280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26166" cy="2822806"/>
              </a:xfrm>
              <a:custGeom>
                <a:avLst/>
                <a:gdLst/>
                <a:ahLst/>
                <a:cxnLst/>
                <a:rect l="l" t="t" r="r" b="b"/>
                <a:pathLst>
                  <a:path w="326166" h="2822806">
                    <a:moveTo>
                      <a:pt x="0" y="0"/>
                    </a:moveTo>
                    <a:lnTo>
                      <a:pt x="326166" y="0"/>
                    </a:lnTo>
                    <a:lnTo>
                      <a:pt x="326166" y="2822806"/>
                    </a:lnTo>
                    <a:lnTo>
                      <a:pt x="0" y="2822806"/>
                    </a:lnTo>
                    <a:close/>
                  </a:path>
                </a:pathLst>
              </a:custGeom>
              <a:solidFill>
                <a:srgbClr val="FF765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326166" cy="28609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0" y="1296206"/>
              <a:ext cx="5536669" cy="13341372"/>
            </a:xfrm>
            <a:custGeom>
              <a:avLst/>
              <a:gdLst/>
              <a:ahLst/>
              <a:cxnLst/>
              <a:rect l="l" t="t" r="r" b="b"/>
              <a:pathLst>
                <a:path w="5536669" h="13341372">
                  <a:moveTo>
                    <a:pt x="0" y="0"/>
                  </a:moveTo>
                  <a:lnTo>
                    <a:pt x="5536669" y="0"/>
                  </a:lnTo>
                  <a:lnTo>
                    <a:pt x="5536669" y="13341372"/>
                  </a:lnTo>
                  <a:lnTo>
                    <a:pt x="0" y="1334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92773" y="9601200"/>
            <a:ext cx="16866527" cy="510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b="1" dirty="0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Atelier V6 - Réseaux </a:t>
            </a:r>
            <a:r>
              <a:rPr lang="en-US" sz="1500" b="1" dirty="0" err="1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sociaux</a:t>
            </a:r>
            <a:r>
              <a:rPr lang="en-US" sz="1500" b="1" dirty="0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 à </a:t>
            </a:r>
            <a:r>
              <a:rPr lang="en-US" sz="1500" b="1" dirty="0" err="1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l’heure</a:t>
            </a:r>
            <a:r>
              <a:rPr lang="en-US" sz="1500" b="1" dirty="0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 des </a:t>
            </a:r>
            <a:r>
              <a:rPr lang="en-US" sz="1500" b="1" dirty="0" err="1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normes</a:t>
            </a:r>
            <a:r>
              <a:rPr lang="en-US" sz="1500" b="1" dirty="0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françaises</a:t>
            </a:r>
            <a:r>
              <a:rPr lang="en-US" sz="1500" b="1" dirty="0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 et </a:t>
            </a:r>
            <a:r>
              <a:rPr lang="en-US" sz="1500" b="1" dirty="0" err="1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européennes</a:t>
            </a:r>
            <a:r>
              <a:rPr lang="en-US" sz="1500" b="1" dirty="0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 : le droit </a:t>
            </a:r>
            <a:r>
              <a:rPr lang="en-US" sz="1500" b="1" dirty="0" err="1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est</a:t>
            </a:r>
            <a:r>
              <a:rPr lang="en-US" sz="1500" b="1" dirty="0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-il </a:t>
            </a:r>
            <a:r>
              <a:rPr lang="en-US" sz="1500" b="1" dirty="0" err="1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suffisamment</a:t>
            </a:r>
            <a:r>
              <a:rPr lang="en-US" sz="1500" b="1" dirty="0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audacieux</a:t>
            </a:r>
            <a:r>
              <a:rPr lang="en-US" sz="1500" b="1" dirty="0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 ?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endParaRPr lang="en-US" sz="1500" b="1" dirty="0">
              <a:solidFill>
                <a:srgbClr val="000000"/>
              </a:solidFill>
              <a:latin typeface="Obviously 2 Bold"/>
              <a:ea typeface="Obviously 2 Bold"/>
              <a:cs typeface="Obviously 2 Bold"/>
              <a:sym typeface="Obviously 2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7ABF2-4B60-80A0-E125-044913E36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2A62D9D-36C8-CE48-8801-6D51B2A6B537}"/>
              </a:ext>
            </a:extLst>
          </p:cNvPr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4573A7B-1724-D31D-6B9C-4B12F8B7DA50}"/>
              </a:ext>
            </a:extLst>
          </p:cNvPr>
          <p:cNvGrpSpPr/>
          <p:nvPr/>
        </p:nvGrpSpPr>
        <p:grpSpPr>
          <a:xfrm>
            <a:off x="16202224" y="-139220"/>
            <a:ext cx="4152502" cy="10978184"/>
            <a:chOff x="0" y="0"/>
            <a:chExt cx="5536669" cy="14637578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769CECA-6BA5-7829-EEF4-B810079A2B1B}"/>
                </a:ext>
              </a:extLst>
            </p:cNvPr>
            <p:cNvGrpSpPr/>
            <p:nvPr/>
          </p:nvGrpSpPr>
          <p:grpSpPr>
            <a:xfrm>
              <a:off x="1506272" y="0"/>
              <a:ext cx="1651214" cy="14290453"/>
              <a:chOff x="0" y="0"/>
              <a:chExt cx="326166" cy="28228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A62C8A7C-32C9-1EDD-FC58-97CB81786DF4}"/>
                  </a:ext>
                </a:extLst>
              </p:cNvPr>
              <p:cNvSpPr/>
              <p:nvPr/>
            </p:nvSpPr>
            <p:spPr>
              <a:xfrm>
                <a:off x="0" y="0"/>
                <a:ext cx="326166" cy="2822806"/>
              </a:xfrm>
              <a:custGeom>
                <a:avLst/>
                <a:gdLst/>
                <a:ahLst/>
                <a:cxnLst/>
                <a:rect l="l" t="t" r="r" b="b"/>
                <a:pathLst>
                  <a:path w="326166" h="2822806">
                    <a:moveTo>
                      <a:pt x="0" y="0"/>
                    </a:moveTo>
                    <a:lnTo>
                      <a:pt x="326166" y="0"/>
                    </a:lnTo>
                    <a:lnTo>
                      <a:pt x="326166" y="2822806"/>
                    </a:lnTo>
                    <a:lnTo>
                      <a:pt x="0" y="2822806"/>
                    </a:lnTo>
                    <a:close/>
                  </a:path>
                </a:pathLst>
              </a:custGeom>
              <a:solidFill>
                <a:srgbClr val="FF765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990DE64A-497E-5149-5011-01676910B11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26166" cy="28609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409FF7B-16F6-6D43-7EAB-D9DFA8CE291B}"/>
                </a:ext>
              </a:extLst>
            </p:cNvPr>
            <p:cNvSpPr/>
            <p:nvPr/>
          </p:nvSpPr>
          <p:spPr>
            <a:xfrm>
              <a:off x="0" y="1296206"/>
              <a:ext cx="5536669" cy="13341372"/>
            </a:xfrm>
            <a:custGeom>
              <a:avLst/>
              <a:gdLst/>
              <a:ahLst/>
              <a:cxnLst/>
              <a:rect l="l" t="t" r="r" b="b"/>
              <a:pathLst>
                <a:path w="5536669" h="13341372">
                  <a:moveTo>
                    <a:pt x="0" y="0"/>
                  </a:moveTo>
                  <a:lnTo>
                    <a:pt x="5536669" y="0"/>
                  </a:lnTo>
                  <a:lnTo>
                    <a:pt x="5536669" y="13341372"/>
                  </a:lnTo>
                  <a:lnTo>
                    <a:pt x="0" y="1334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3742C18D-6523-6D76-CA87-E691BAEAE5C1}"/>
              </a:ext>
            </a:extLst>
          </p:cNvPr>
          <p:cNvSpPr txBox="1"/>
          <p:nvPr/>
        </p:nvSpPr>
        <p:spPr>
          <a:xfrm>
            <a:off x="392773" y="9248775"/>
            <a:ext cx="11073829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7652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Congrès ACE - Dijon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92976FB-8810-5E6F-451D-172A5B6C33DF}"/>
              </a:ext>
            </a:extLst>
          </p:cNvPr>
          <p:cNvSpPr txBox="1"/>
          <p:nvPr/>
        </p:nvSpPr>
        <p:spPr>
          <a:xfrm>
            <a:off x="2609458" y="-145944"/>
            <a:ext cx="12480763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dirty="0"/>
          </a:p>
          <a:p>
            <a:pPr marL="571500" indent="-571500">
              <a:buFontTx/>
              <a:buChar char="-"/>
            </a:pPr>
            <a:r>
              <a:rPr lang="fr-FR" sz="3600" dirty="0"/>
              <a:t>Définition des réseaux sociaux</a:t>
            </a:r>
          </a:p>
          <a:p>
            <a:pPr lvl="1"/>
            <a:r>
              <a:rPr lang="fr-FR" sz="2000" dirty="0"/>
              <a:t>se caractérisent par la capacité de diffuser des contenus produits par leurs utilisateurs à destination de tout ou partie des autres utilisateurs de ce réseau.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Définition légale DMA</a:t>
            </a:r>
          </a:p>
          <a:p>
            <a:pPr lvl="1"/>
            <a:r>
              <a:rPr lang="fr-FR" sz="2000" dirty="0"/>
              <a:t>article 2.7 : plateforme permettant aux utilisateurs finaux de se connecter, de partager, de découvrir et de communiquer entre eux sur plusieurs appareils notamment via des « chats », des publications (</a:t>
            </a:r>
            <a:r>
              <a:rPr lang="fr-FR" sz="2000" dirty="0" err="1"/>
              <a:t>posts</a:t>
            </a:r>
            <a:r>
              <a:rPr lang="fr-FR" sz="2000" dirty="0"/>
              <a:t>), des vidéos et des recommandations</a:t>
            </a:r>
          </a:p>
          <a:p>
            <a:pPr lvl="1"/>
            <a:r>
              <a:rPr lang="fr-FR" sz="2000" dirty="0"/>
              <a:t>plateforme (DMA et DSA): service d’hébergement qui permet de stocker et diffuser des informations au public sur demande de l’utilisateur (« destinataire de service »)</a:t>
            </a:r>
          </a:p>
          <a:p>
            <a:pPr lvl="1"/>
            <a:endParaRPr lang="fr-FR" sz="3600" dirty="0"/>
          </a:p>
          <a:p>
            <a:pPr marL="571500" indent="-571500">
              <a:buFontTx/>
              <a:buChar char="-"/>
            </a:pPr>
            <a:r>
              <a:rPr lang="fr-FR" sz="3600" dirty="0"/>
              <a:t>Rappel du panorama législatif depuis 25 ans</a:t>
            </a:r>
          </a:p>
          <a:p>
            <a:pPr lvl="1"/>
            <a:r>
              <a:rPr lang="fr-FR" sz="2000" dirty="0"/>
              <a:t>Directive E commerce 2000/31 CE du 8 juin 2000</a:t>
            </a:r>
          </a:p>
          <a:p>
            <a:pPr lvl="1"/>
            <a:r>
              <a:rPr lang="fr-FR" sz="2000" dirty="0"/>
              <a:t>Loi du 21 juin 2004 pour la confiance dans l’économie numérique</a:t>
            </a:r>
          </a:p>
          <a:p>
            <a:pPr lvl="1"/>
            <a:r>
              <a:rPr lang="fr-FR" sz="2000" dirty="0"/>
              <a:t>Loi du 22 déc. 2018 sur la lutte contre la manipulation de l’information</a:t>
            </a:r>
          </a:p>
          <a:p>
            <a:pPr lvl="1"/>
            <a:r>
              <a:rPr lang="fr-FR" sz="2000" dirty="0"/>
              <a:t>Loi du 24 juin 2020 visant à lutter contre la haine en ligne </a:t>
            </a:r>
          </a:p>
          <a:p>
            <a:pPr lvl="1"/>
            <a:r>
              <a:rPr lang="fr-FR" sz="2000" dirty="0"/>
              <a:t>loi du 24 août 2021 confortant le respect des principes de la République </a:t>
            </a:r>
          </a:p>
          <a:p>
            <a:pPr lvl="1"/>
            <a:r>
              <a:rPr lang="fr-FR" sz="2000" dirty="0"/>
              <a:t>Règlement sur les services numériques (DSA) du 19 octobre 2022</a:t>
            </a:r>
          </a:p>
          <a:p>
            <a:pPr lvl="1"/>
            <a:r>
              <a:rPr lang="fr-FR" sz="2000" dirty="0"/>
              <a:t>Loi du 21 mai 2024 visant à sécuriser et réguler l'espace numérique (SREN)</a:t>
            </a:r>
          </a:p>
          <a:p>
            <a:pPr lvl="1"/>
            <a:endParaRPr lang="fr-FR" sz="2000" dirty="0"/>
          </a:p>
          <a:p>
            <a:pPr marL="571500" indent="-571500">
              <a:buFontTx/>
              <a:buChar char="-"/>
            </a:pPr>
            <a:r>
              <a:rPr lang="fr-FR" sz="3600" dirty="0"/>
              <a:t>Changement de paradigme : </a:t>
            </a:r>
          </a:p>
          <a:p>
            <a:r>
              <a:rPr lang="fr-FR" sz="3600" dirty="0"/>
              <a:t>	</a:t>
            </a:r>
            <a:r>
              <a:rPr lang="fr-FR" sz="2000" dirty="0"/>
              <a:t>De la confiance à la sécurisation / régulation</a:t>
            </a:r>
          </a:p>
        </p:txBody>
      </p:sp>
    </p:spTree>
    <p:extLst>
      <p:ext uri="{BB962C8B-B14F-4D97-AF65-F5344CB8AC3E}">
        <p14:creationId xmlns:p14="http://schemas.microsoft.com/office/powerpoint/2010/main" val="156406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3119D-E3D9-6F43-63E3-9F4A425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DA483C9-2CE8-A095-54EE-69F30A0B2E4F}"/>
              </a:ext>
            </a:extLst>
          </p:cNvPr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8553B77-D7B4-4284-058E-9676EDDC87DD}"/>
              </a:ext>
            </a:extLst>
          </p:cNvPr>
          <p:cNvGrpSpPr/>
          <p:nvPr/>
        </p:nvGrpSpPr>
        <p:grpSpPr>
          <a:xfrm>
            <a:off x="16202224" y="-139220"/>
            <a:ext cx="4152502" cy="10978184"/>
            <a:chOff x="0" y="0"/>
            <a:chExt cx="5536669" cy="14637578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599E0FB-2070-A8FF-17AD-3E6FDF449BB9}"/>
                </a:ext>
              </a:extLst>
            </p:cNvPr>
            <p:cNvGrpSpPr/>
            <p:nvPr/>
          </p:nvGrpSpPr>
          <p:grpSpPr>
            <a:xfrm>
              <a:off x="1506272" y="0"/>
              <a:ext cx="1651214" cy="14290453"/>
              <a:chOff x="0" y="0"/>
              <a:chExt cx="326166" cy="28228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2D09FF23-9885-9AD1-ED9C-7F4E071A0EE6}"/>
                  </a:ext>
                </a:extLst>
              </p:cNvPr>
              <p:cNvSpPr/>
              <p:nvPr/>
            </p:nvSpPr>
            <p:spPr>
              <a:xfrm>
                <a:off x="0" y="0"/>
                <a:ext cx="326166" cy="2822806"/>
              </a:xfrm>
              <a:custGeom>
                <a:avLst/>
                <a:gdLst/>
                <a:ahLst/>
                <a:cxnLst/>
                <a:rect l="l" t="t" r="r" b="b"/>
                <a:pathLst>
                  <a:path w="326166" h="2822806">
                    <a:moveTo>
                      <a:pt x="0" y="0"/>
                    </a:moveTo>
                    <a:lnTo>
                      <a:pt x="326166" y="0"/>
                    </a:lnTo>
                    <a:lnTo>
                      <a:pt x="326166" y="2822806"/>
                    </a:lnTo>
                    <a:lnTo>
                      <a:pt x="0" y="2822806"/>
                    </a:lnTo>
                    <a:close/>
                  </a:path>
                </a:pathLst>
              </a:custGeom>
              <a:solidFill>
                <a:srgbClr val="FF765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CD3C88D7-2257-B177-E320-69F38C72DB1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26166" cy="28609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7A73B3E-8B0F-41E6-8BBF-CE0FA88560C6}"/>
                </a:ext>
              </a:extLst>
            </p:cNvPr>
            <p:cNvSpPr/>
            <p:nvPr/>
          </p:nvSpPr>
          <p:spPr>
            <a:xfrm>
              <a:off x="0" y="1296206"/>
              <a:ext cx="5536669" cy="13341372"/>
            </a:xfrm>
            <a:custGeom>
              <a:avLst/>
              <a:gdLst/>
              <a:ahLst/>
              <a:cxnLst/>
              <a:rect l="l" t="t" r="r" b="b"/>
              <a:pathLst>
                <a:path w="5536669" h="13341372">
                  <a:moveTo>
                    <a:pt x="0" y="0"/>
                  </a:moveTo>
                  <a:lnTo>
                    <a:pt x="5536669" y="0"/>
                  </a:lnTo>
                  <a:lnTo>
                    <a:pt x="5536669" y="13341372"/>
                  </a:lnTo>
                  <a:lnTo>
                    <a:pt x="0" y="1334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4A591684-4EB8-4209-F13D-B3EAA73F1A8F}"/>
              </a:ext>
            </a:extLst>
          </p:cNvPr>
          <p:cNvSpPr txBox="1"/>
          <p:nvPr/>
        </p:nvSpPr>
        <p:spPr>
          <a:xfrm>
            <a:off x="392773" y="9248775"/>
            <a:ext cx="11073829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7652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Congrès ACE - Dijon 2025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1C86B8-787D-3B52-CF6A-E10C9FA58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818" y="1638300"/>
            <a:ext cx="9252182" cy="692937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65A86A0-FFBE-5683-B0EF-D0589C5ED7B8}"/>
              </a:ext>
            </a:extLst>
          </p:cNvPr>
          <p:cNvSpPr txBox="1"/>
          <p:nvPr/>
        </p:nvSpPr>
        <p:spPr>
          <a:xfrm>
            <a:off x="4742027" y="806996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Les années 2000</a:t>
            </a:r>
          </a:p>
        </p:txBody>
      </p:sp>
    </p:spTree>
    <p:extLst>
      <p:ext uri="{BB962C8B-B14F-4D97-AF65-F5344CB8AC3E}">
        <p14:creationId xmlns:p14="http://schemas.microsoft.com/office/powerpoint/2010/main" val="211699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3C726-BCC4-B0C5-BAE4-0555E411A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7540E68-23E4-F365-75DF-484262815476}"/>
              </a:ext>
            </a:extLst>
          </p:cNvPr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9DB0195-31AC-9283-9054-C21D48D78176}"/>
              </a:ext>
            </a:extLst>
          </p:cNvPr>
          <p:cNvGrpSpPr/>
          <p:nvPr/>
        </p:nvGrpSpPr>
        <p:grpSpPr>
          <a:xfrm>
            <a:off x="16202224" y="-139220"/>
            <a:ext cx="4152502" cy="10978184"/>
            <a:chOff x="0" y="0"/>
            <a:chExt cx="5536669" cy="14637578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1EE3D30-3AB6-DFD5-D11A-6EA88B631EAE}"/>
                </a:ext>
              </a:extLst>
            </p:cNvPr>
            <p:cNvGrpSpPr/>
            <p:nvPr/>
          </p:nvGrpSpPr>
          <p:grpSpPr>
            <a:xfrm>
              <a:off x="1506272" y="0"/>
              <a:ext cx="1651214" cy="14290453"/>
              <a:chOff x="0" y="0"/>
              <a:chExt cx="326166" cy="28228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F01BAB9A-DCDA-7206-BA9B-08C8B0E54B48}"/>
                  </a:ext>
                </a:extLst>
              </p:cNvPr>
              <p:cNvSpPr/>
              <p:nvPr/>
            </p:nvSpPr>
            <p:spPr>
              <a:xfrm>
                <a:off x="0" y="0"/>
                <a:ext cx="326166" cy="2822806"/>
              </a:xfrm>
              <a:custGeom>
                <a:avLst/>
                <a:gdLst/>
                <a:ahLst/>
                <a:cxnLst/>
                <a:rect l="l" t="t" r="r" b="b"/>
                <a:pathLst>
                  <a:path w="326166" h="2822806">
                    <a:moveTo>
                      <a:pt x="0" y="0"/>
                    </a:moveTo>
                    <a:lnTo>
                      <a:pt x="326166" y="0"/>
                    </a:lnTo>
                    <a:lnTo>
                      <a:pt x="326166" y="2822806"/>
                    </a:lnTo>
                    <a:lnTo>
                      <a:pt x="0" y="2822806"/>
                    </a:lnTo>
                    <a:close/>
                  </a:path>
                </a:pathLst>
              </a:custGeom>
              <a:solidFill>
                <a:srgbClr val="FF765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A659E3A9-69EA-14DD-CAD9-AE8F0800822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26166" cy="28609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89796F1-01D9-4818-C84A-EF142DB3C741}"/>
                </a:ext>
              </a:extLst>
            </p:cNvPr>
            <p:cNvSpPr/>
            <p:nvPr/>
          </p:nvSpPr>
          <p:spPr>
            <a:xfrm>
              <a:off x="0" y="1296206"/>
              <a:ext cx="5536669" cy="13341372"/>
            </a:xfrm>
            <a:custGeom>
              <a:avLst/>
              <a:gdLst/>
              <a:ahLst/>
              <a:cxnLst/>
              <a:rect l="l" t="t" r="r" b="b"/>
              <a:pathLst>
                <a:path w="5536669" h="13341372">
                  <a:moveTo>
                    <a:pt x="0" y="0"/>
                  </a:moveTo>
                  <a:lnTo>
                    <a:pt x="5536669" y="0"/>
                  </a:lnTo>
                  <a:lnTo>
                    <a:pt x="5536669" y="13341372"/>
                  </a:lnTo>
                  <a:lnTo>
                    <a:pt x="0" y="1334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2F3DBDB6-A4A4-5F9F-B521-6B3B59D6C4F1}"/>
              </a:ext>
            </a:extLst>
          </p:cNvPr>
          <p:cNvSpPr txBox="1"/>
          <p:nvPr/>
        </p:nvSpPr>
        <p:spPr>
          <a:xfrm>
            <a:off x="392773" y="9248775"/>
            <a:ext cx="11073829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7652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Congrès ACE - Dijon 2025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90CD952-9B2E-E9F5-0D52-3C90B8EF1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599" y="744154"/>
            <a:ext cx="12824061" cy="848525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FEAC1C7-D56B-F029-7159-00BA0A805924}"/>
              </a:ext>
            </a:extLst>
          </p:cNvPr>
          <p:cNvSpPr txBox="1"/>
          <p:nvPr/>
        </p:nvSpPr>
        <p:spPr>
          <a:xfrm>
            <a:off x="5087471" y="5095545"/>
            <a:ext cx="10174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Les années 2000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BC86CB-A114-1289-C8D0-F8671163E61A}"/>
              </a:ext>
            </a:extLst>
          </p:cNvPr>
          <p:cNvSpPr txBox="1"/>
          <p:nvPr/>
        </p:nvSpPr>
        <p:spPr>
          <a:xfrm>
            <a:off x="3657600" y="180473"/>
            <a:ext cx="10573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Les années 2010</a:t>
            </a:r>
          </a:p>
        </p:txBody>
      </p:sp>
    </p:spTree>
    <p:extLst>
      <p:ext uri="{BB962C8B-B14F-4D97-AF65-F5344CB8AC3E}">
        <p14:creationId xmlns:p14="http://schemas.microsoft.com/office/powerpoint/2010/main" val="260764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CA6D6-4126-2867-AE91-E6095D468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ADB3664-C7EC-04F4-A542-A77081968788}"/>
              </a:ext>
            </a:extLst>
          </p:cNvPr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BDF9ECC-9109-D6AF-A9CB-EB3AA3A32442}"/>
              </a:ext>
            </a:extLst>
          </p:cNvPr>
          <p:cNvGrpSpPr/>
          <p:nvPr/>
        </p:nvGrpSpPr>
        <p:grpSpPr>
          <a:xfrm>
            <a:off x="16202224" y="-139220"/>
            <a:ext cx="4152502" cy="10978184"/>
            <a:chOff x="0" y="0"/>
            <a:chExt cx="5536669" cy="14637578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A3DDCCE-B023-437F-3239-F95032700CC1}"/>
                </a:ext>
              </a:extLst>
            </p:cNvPr>
            <p:cNvGrpSpPr/>
            <p:nvPr/>
          </p:nvGrpSpPr>
          <p:grpSpPr>
            <a:xfrm>
              <a:off x="1506272" y="0"/>
              <a:ext cx="1651214" cy="14290453"/>
              <a:chOff x="0" y="0"/>
              <a:chExt cx="326166" cy="28228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E0C30C9B-B6B5-1E48-1B28-A3A10C5AA5D3}"/>
                  </a:ext>
                </a:extLst>
              </p:cNvPr>
              <p:cNvSpPr/>
              <p:nvPr/>
            </p:nvSpPr>
            <p:spPr>
              <a:xfrm>
                <a:off x="0" y="0"/>
                <a:ext cx="326166" cy="2822806"/>
              </a:xfrm>
              <a:custGeom>
                <a:avLst/>
                <a:gdLst/>
                <a:ahLst/>
                <a:cxnLst/>
                <a:rect l="l" t="t" r="r" b="b"/>
                <a:pathLst>
                  <a:path w="326166" h="2822806">
                    <a:moveTo>
                      <a:pt x="0" y="0"/>
                    </a:moveTo>
                    <a:lnTo>
                      <a:pt x="326166" y="0"/>
                    </a:lnTo>
                    <a:lnTo>
                      <a:pt x="326166" y="2822806"/>
                    </a:lnTo>
                    <a:lnTo>
                      <a:pt x="0" y="2822806"/>
                    </a:lnTo>
                    <a:close/>
                  </a:path>
                </a:pathLst>
              </a:custGeom>
              <a:solidFill>
                <a:srgbClr val="FF765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01F95818-9072-6248-FC60-04903B1867C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26166" cy="28609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417C450-21B3-B06D-679E-87DAD6C76452}"/>
                </a:ext>
              </a:extLst>
            </p:cNvPr>
            <p:cNvSpPr/>
            <p:nvPr/>
          </p:nvSpPr>
          <p:spPr>
            <a:xfrm>
              <a:off x="0" y="1296206"/>
              <a:ext cx="5536669" cy="13341372"/>
            </a:xfrm>
            <a:custGeom>
              <a:avLst/>
              <a:gdLst/>
              <a:ahLst/>
              <a:cxnLst/>
              <a:rect l="l" t="t" r="r" b="b"/>
              <a:pathLst>
                <a:path w="5536669" h="13341372">
                  <a:moveTo>
                    <a:pt x="0" y="0"/>
                  </a:moveTo>
                  <a:lnTo>
                    <a:pt x="5536669" y="0"/>
                  </a:lnTo>
                  <a:lnTo>
                    <a:pt x="5536669" y="13341372"/>
                  </a:lnTo>
                  <a:lnTo>
                    <a:pt x="0" y="1334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6F3A2350-ED66-B687-7C58-5896EB0F22BC}"/>
              </a:ext>
            </a:extLst>
          </p:cNvPr>
          <p:cNvSpPr txBox="1"/>
          <p:nvPr/>
        </p:nvSpPr>
        <p:spPr>
          <a:xfrm>
            <a:off x="392773" y="9248775"/>
            <a:ext cx="11073829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7652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Congrès ACE - Dijon 2025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E069CA3-152B-3132-C26C-97FBE202D44C}"/>
              </a:ext>
            </a:extLst>
          </p:cNvPr>
          <p:cNvSpPr txBox="1"/>
          <p:nvPr/>
        </p:nvSpPr>
        <p:spPr>
          <a:xfrm>
            <a:off x="4840806" y="24931"/>
            <a:ext cx="10178716" cy="919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DROIT EST-IL SUFFISAMMENT AUDACIEUX 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L’EGARD DE L’USAGER DES RESEAUX SOCIAUX ?</a:t>
            </a:r>
            <a:endParaRPr lang="fr-FR" sz="2000" b="1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TENTATIVES D’ADAPTATION DU DROIT AUX COMPORTEMENTS ILLICITES 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SUR LES RESEAUX SOCIAUX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Utilisation des textes de droit commun (ex. : escroquerie)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70510"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Adaptation de la loi aux spécificités techniques de l’Internet (ex. : loi du 29 juillet 1881)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70510"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Instauration de circonstances aggravantes quand l’infraction est commise en ligne (ex. : harcèlement moral, apologie de terrorisme, « happy </a:t>
            </a:r>
            <a:r>
              <a:rPr lang="fr-FR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slapping</a:t>
            </a: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»…)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70510"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Création de délits spécifiques (ex. : usurpation d’identité numérique, « </a:t>
            </a:r>
            <a:r>
              <a:rPr lang="fr-FR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revenge</a:t>
            </a: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porn », atteinte aux systèmes de traitement automatisé de données…)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70510"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Législation récente : </a:t>
            </a: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Loi n°2021-1109 du 24 août 2021 : art.223-1-1 CP (mise en danger par diffusion d’informations privées)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Loi n°2024-449 du 9 mai 2024 dite SREN : art. 226-8 et 226-8-1 CP (« </a:t>
            </a:r>
            <a:r>
              <a:rPr lang="fr-FR" sz="18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deepfake</a:t>
            </a: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»), art. 312-10 CP (« sextorsion »), art.131-35-1 CP (bannissement des réseaux sociaux)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1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23048-2111-E7AE-BCF5-6F6BFE937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DD96622-F87B-4F34-2829-F27022CF3CC4}"/>
              </a:ext>
            </a:extLst>
          </p:cNvPr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93BB0B7-E06E-F062-4A9C-7ECAF0D3699C}"/>
              </a:ext>
            </a:extLst>
          </p:cNvPr>
          <p:cNvGrpSpPr/>
          <p:nvPr/>
        </p:nvGrpSpPr>
        <p:grpSpPr>
          <a:xfrm>
            <a:off x="16202224" y="-139220"/>
            <a:ext cx="4152502" cy="10978184"/>
            <a:chOff x="0" y="0"/>
            <a:chExt cx="5536669" cy="14637578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2D4E499-3226-B7EC-F572-547306F4063E}"/>
                </a:ext>
              </a:extLst>
            </p:cNvPr>
            <p:cNvGrpSpPr/>
            <p:nvPr/>
          </p:nvGrpSpPr>
          <p:grpSpPr>
            <a:xfrm>
              <a:off x="1506272" y="0"/>
              <a:ext cx="1651214" cy="14290453"/>
              <a:chOff x="0" y="0"/>
              <a:chExt cx="326166" cy="28228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026AB99A-D7A0-5BAB-2413-E381B9C9DAAB}"/>
                  </a:ext>
                </a:extLst>
              </p:cNvPr>
              <p:cNvSpPr/>
              <p:nvPr/>
            </p:nvSpPr>
            <p:spPr>
              <a:xfrm>
                <a:off x="0" y="0"/>
                <a:ext cx="326166" cy="2822806"/>
              </a:xfrm>
              <a:custGeom>
                <a:avLst/>
                <a:gdLst/>
                <a:ahLst/>
                <a:cxnLst/>
                <a:rect l="l" t="t" r="r" b="b"/>
                <a:pathLst>
                  <a:path w="326166" h="2822806">
                    <a:moveTo>
                      <a:pt x="0" y="0"/>
                    </a:moveTo>
                    <a:lnTo>
                      <a:pt x="326166" y="0"/>
                    </a:lnTo>
                    <a:lnTo>
                      <a:pt x="326166" y="2822806"/>
                    </a:lnTo>
                    <a:lnTo>
                      <a:pt x="0" y="2822806"/>
                    </a:lnTo>
                    <a:close/>
                  </a:path>
                </a:pathLst>
              </a:custGeom>
              <a:solidFill>
                <a:srgbClr val="FF765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FD5FBBD5-4D13-9313-8E35-8841B91725F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26166" cy="28609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D5E6D58-EF8E-56E0-B259-469FA5074F84}"/>
                </a:ext>
              </a:extLst>
            </p:cNvPr>
            <p:cNvSpPr/>
            <p:nvPr/>
          </p:nvSpPr>
          <p:spPr>
            <a:xfrm>
              <a:off x="0" y="1296206"/>
              <a:ext cx="5536669" cy="13341372"/>
            </a:xfrm>
            <a:custGeom>
              <a:avLst/>
              <a:gdLst/>
              <a:ahLst/>
              <a:cxnLst/>
              <a:rect l="l" t="t" r="r" b="b"/>
              <a:pathLst>
                <a:path w="5536669" h="13341372">
                  <a:moveTo>
                    <a:pt x="0" y="0"/>
                  </a:moveTo>
                  <a:lnTo>
                    <a:pt x="5536669" y="0"/>
                  </a:lnTo>
                  <a:lnTo>
                    <a:pt x="5536669" y="13341372"/>
                  </a:lnTo>
                  <a:lnTo>
                    <a:pt x="0" y="1334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856024D5-FC99-E86F-C16D-C50D4985495C}"/>
              </a:ext>
            </a:extLst>
          </p:cNvPr>
          <p:cNvSpPr txBox="1"/>
          <p:nvPr/>
        </p:nvSpPr>
        <p:spPr>
          <a:xfrm>
            <a:off x="392773" y="9248775"/>
            <a:ext cx="11073829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7652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Congrès ACE - Dijon 2025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EF4210A-F9B0-4DD6-1419-E844F69F4F90}"/>
              </a:ext>
            </a:extLst>
          </p:cNvPr>
          <p:cNvSpPr txBox="1"/>
          <p:nvPr/>
        </p:nvSpPr>
        <p:spPr>
          <a:xfrm>
            <a:off x="392773" y="9601200"/>
            <a:ext cx="16866527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00000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Atelier V6 - Réseaux sociaux à l’heure des normes françaises et européennes : le droit est-il suffisamment audacieuse ?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endParaRPr lang="en-US" sz="1500" b="1">
              <a:solidFill>
                <a:srgbClr val="000000"/>
              </a:solidFill>
              <a:latin typeface="Obviously 2 Bold"/>
              <a:ea typeface="Obviously 2 Bold"/>
              <a:cs typeface="Obviously 2 Bold"/>
              <a:sym typeface="Obviously 2 Bold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3B748F8-C232-F8F5-A035-05CAF3478517}"/>
              </a:ext>
            </a:extLst>
          </p:cNvPr>
          <p:cNvSpPr txBox="1"/>
          <p:nvPr/>
        </p:nvSpPr>
        <p:spPr>
          <a:xfrm>
            <a:off x="4294268" y="-297918"/>
            <a:ext cx="9699463" cy="711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endParaRPr lang="fr-FR" sz="1800" b="1" kern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DROIT EST-IL SUFFISAMMENT AUDACIEUX 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L’EGARD DE L’USAGER DES RESEAUX SOCIAUX ?</a:t>
            </a: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DIFFICILE LEVEE DE L’ANONYMAT DE L’USAGER DES RESEAUX SOCIAUX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Les données relatives à l’internaute :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Données civiles : CPCE, art. L.34-1 II bis 1° et 2° / art. 10-13, I à III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Données techniques : CPCE, art. L.34)1 II bis 3° / art. 10-13, IV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levée de l’anonymat devant le juge pénal : art. 60-1-2 CPP 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levée de l’anonymat devant le juge civil : art. 6-V-A LCEN et L.34-1 CPCE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Illustrations jurisprudentielles et aspects pratiques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1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7EA66-F5DB-A03A-B00F-811DB0626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C694DF7-A2DE-5B37-EB21-CE0E66959BAB}"/>
              </a:ext>
            </a:extLst>
          </p:cNvPr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38C81B9-972F-BE5A-FB07-A5902126D213}"/>
              </a:ext>
            </a:extLst>
          </p:cNvPr>
          <p:cNvGrpSpPr/>
          <p:nvPr/>
        </p:nvGrpSpPr>
        <p:grpSpPr>
          <a:xfrm>
            <a:off x="16202224" y="-139220"/>
            <a:ext cx="4152502" cy="10978184"/>
            <a:chOff x="0" y="0"/>
            <a:chExt cx="5536669" cy="14637578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A6C6108A-ECA5-D941-147C-0009587B1849}"/>
                </a:ext>
              </a:extLst>
            </p:cNvPr>
            <p:cNvGrpSpPr/>
            <p:nvPr/>
          </p:nvGrpSpPr>
          <p:grpSpPr>
            <a:xfrm>
              <a:off x="1506272" y="0"/>
              <a:ext cx="1651214" cy="14290453"/>
              <a:chOff x="0" y="0"/>
              <a:chExt cx="326166" cy="28228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FE5FFDFD-5CAD-4C63-50AF-2D1A569600EB}"/>
                  </a:ext>
                </a:extLst>
              </p:cNvPr>
              <p:cNvSpPr/>
              <p:nvPr/>
            </p:nvSpPr>
            <p:spPr>
              <a:xfrm>
                <a:off x="0" y="0"/>
                <a:ext cx="326166" cy="2822806"/>
              </a:xfrm>
              <a:custGeom>
                <a:avLst/>
                <a:gdLst/>
                <a:ahLst/>
                <a:cxnLst/>
                <a:rect l="l" t="t" r="r" b="b"/>
                <a:pathLst>
                  <a:path w="326166" h="2822806">
                    <a:moveTo>
                      <a:pt x="0" y="0"/>
                    </a:moveTo>
                    <a:lnTo>
                      <a:pt x="326166" y="0"/>
                    </a:lnTo>
                    <a:lnTo>
                      <a:pt x="326166" y="2822806"/>
                    </a:lnTo>
                    <a:lnTo>
                      <a:pt x="0" y="2822806"/>
                    </a:lnTo>
                    <a:close/>
                  </a:path>
                </a:pathLst>
              </a:custGeom>
              <a:solidFill>
                <a:srgbClr val="FF765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60FED65D-F429-17E4-C18B-9624E0C6AF0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26166" cy="28609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C4B2E97-4A28-18A5-D4B8-6089ACE150DD}"/>
                </a:ext>
              </a:extLst>
            </p:cNvPr>
            <p:cNvSpPr/>
            <p:nvPr/>
          </p:nvSpPr>
          <p:spPr>
            <a:xfrm>
              <a:off x="0" y="1296206"/>
              <a:ext cx="5536669" cy="13341372"/>
            </a:xfrm>
            <a:custGeom>
              <a:avLst/>
              <a:gdLst/>
              <a:ahLst/>
              <a:cxnLst/>
              <a:rect l="l" t="t" r="r" b="b"/>
              <a:pathLst>
                <a:path w="5536669" h="13341372">
                  <a:moveTo>
                    <a:pt x="0" y="0"/>
                  </a:moveTo>
                  <a:lnTo>
                    <a:pt x="5536669" y="0"/>
                  </a:lnTo>
                  <a:lnTo>
                    <a:pt x="5536669" y="13341372"/>
                  </a:lnTo>
                  <a:lnTo>
                    <a:pt x="0" y="1334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45ABD0FD-1B79-5AFC-A019-F1E09CD33BAF}"/>
              </a:ext>
            </a:extLst>
          </p:cNvPr>
          <p:cNvSpPr txBox="1"/>
          <p:nvPr/>
        </p:nvSpPr>
        <p:spPr>
          <a:xfrm>
            <a:off x="392773" y="9248775"/>
            <a:ext cx="11073829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7652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Congrès ACE - Dijon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53689DF-2191-EB20-1B54-FFCFEACD9729}"/>
              </a:ext>
            </a:extLst>
          </p:cNvPr>
          <p:cNvSpPr txBox="1"/>
          <p:nvPr/>
        </p:nvSpPr>
        <p:spPr>
          <a:xfrm>
            <a:off x="4194459" y="459552"/>
            <a:ext cx="10178716" cy="7667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DROIT EST-IL SUFFISAMMENT AUDACIEUX 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L’EGARD DE L’HEBERGEUR DES RESEAUX SOCIAUX ?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PRINCIPE DE RESPONSABILITE ATTENUEE DE L’HEBERGEUR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L’hébergeur, intermédiaire technique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mise en jeu de la responsabilité : la notification de contenu illicite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0215"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Avant le DSA : LCEN, art. 6-I-2 et 6-I-5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DSA : art. 6 et 16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br>
              <a:rPr lang="fr-F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endParaRPr lang="fr-FR" dirty="0">
              <a:effectLst/>
            </a:endParaRPr>
          </a:p>
          <a:p>
            <a:pPr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0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E8396-4CBF-85EE-2FEE-464E04B01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48A0819-5853-4564-75C2-4E258DADFFBC}"/>
              </a:ext>
            </a:extLst>
          </p:cNvPr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2C20456-677D-B7E9-4C0C-1CD9945282A7}"/>
              </a:ext>
            </a:extLst>
          </p:cNvPr>
          <p:cNvGrpSpPr/>
          <p:nvPr/>
        </p:nvGrpSpPr>
        <p:grpSpPr>
          <a:xfrm>
            <a:off x="16202224" y="-139220"/>
            <a:ext cx="4152502" cy="10978184"/>
            <a:chOff x="0" y="0"/>
            <a:chExt cx="5536669" cy="14637578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3E6947E-A138-903D-4D26-0C90E65A1AEC}"/>
                </a:ext>
              </a:extLst>
            </p:cNvPr>
            <p:cNvGrpSpPr/>
            <p:nvPr/>
          </p:nvGrpSpPr>
          <p:grpSpPr>
            <a:xfrm>
              <a:off x="1506272" y="0"/>
              <a:ext cx="1651214" cy="14290453"/>
              <a:chOff x="0" y="0"/>
              <a:chExt cx="326166" cy="2822806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133051FF-5A01-84E8-BCE9-E09C5E9302A6}"/>
                  </a:ext>
                </a:extLst>
              </p:cNvPr>
              <p:cNvSpPr/>
              <p:nvPr/>
            </p:nvSpPr>
            <p:spPr>
              <a:xfrm>
                <a:off x="0" y="0"/>
                <a:ext cx="326166" cy="2822806"/>
              </a:xfrm>
              <a:custGeom>
                <a:avLst/>
                <a:gdLst/>
                <a:ahLst/>
                <a:cxnLst/>
                <a:rect l="l" t="t" r="r" b="b"/>
                <a:pathLst>
                  <a:path w="326166" h="2822806">
                    <a:moveTo>
                      <a:pt x="0" y="0"/>
                    </a:moveTo>
                    <a:lnTo>
                      <a:pt x="326166" y="0"/>
                    </a:lnTo>
                    <a:lnTo>
                      <a:pt x="326166" y="2822806"/>
                    </a:lnTo>
                    <a:lnTo>
                      <a:pt x="0" y="2822806"/>
                    </a:lnTo>
                    <a:close/>
                  </a:path>
                </a:pathLst>
              </a:custGeom>
              <a:solidFill>
                <a:srgbClr val="FF765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29BC4E15-9801-4945-1534-EC23BA4EC53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326166" cy="28609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F6125A6-2504-4E7D-55E3-800CB2FD49D9}"/>
                </a:ext>
              </a:extLst>
            </p:cNvPr>
            <p:cNvSpPr/>
            <p:nvPr/>
          </p:nvSpPr>
          <p:spPr>
            <a:xfrm>
              <a:off x="0" y="1296206"/>
              <a:ext cx="5536669" cy="13341372"/>
            </a:xfrm>
            <a:custGeom>
              <a:avLst/>
              <a:gdLst/>
              <a:ahLst/>
              <a:cxnLst/>
              <a:rect l="l" t="t" r="r" b="b"/>
              <a:pathLst>
                <a:path w="5536669" h="13341372">
                  <a:moveTo>
                    <a:pt x="0" y="0"/>
                  </a:moveTo>
                  <a:lnTo>
                    <a:pt x="5536669" y="0"/>
                  </a:lnTo>
                  <a:lnTo>
                    <a:pt x="5536669" y="13341372"/>
                  </a:lnTo>
                  <a:lnTo>
                    <a:pt x="0" y="13341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462102AA-5C83-FA8D-FF5A-5BDE66EB87CA}"/>
              </a:ext>
            </a:extLst>
          </p:cNvPr>
          <p:cNvSpPr txBox="1"/>
          <p:nvPr/>
        </p:nvSpPr>
        <p:spPr>
          <a:xfrm>
            <a:off x="392773" y="9248775"/>
            <a:ext cx="11073829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FF7652"/>
                </a:solidFill>
                <a:latin typeface="Obviously 2 Bold"/>
                <a:ea typeface="Obviously 2 Bold"/>
                <a:cs typeface="Obviously 2 Bold"/>
                <a:sym typeface="Obviously 2 Bold"/>
              </a:rPr>
              <a:t>Congrès ACE - Dijon 2025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DD969F-3BD7-93C0-A4B0-3B6C0B4EA6CA}"/>
              </a:ext>
            </a:extLst>
          </p:cNvPr>
          <p:cNvSpPr txBox="1"/>
          <p:nvPr/>
        </p:nvSpPr>
        <p:spPr>
          <a:xfrm>
            <a:off x="4054642" y="152400"/>
            <a:ext cx="10178716" cy="7990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DROIT EST-IL SUFFISAMMENT AUDACIEUX </a:t>
            </a:r>
            <a:r>
              <a:rPr lang="fr-FR" sz="20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r>
              <a:rPr lang="fr-FR" sz="18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L’EGARD DE L’HEBERGEUR DES RESEAUX SOCIAUX ?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DEMANDES DE SUPPRESSION DE CONTENUS ILLICITES 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AUPRES DE L’HEBERGEUR DE RESEAUX SOCIAUX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matière de communication au public en ligne : la procédure accélérée au fond pour prévenir ou faire cesser un dommage (art. 6-3 LCEN)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 cas particulier des contenus diffamatoires ou injurieux : 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Lorsque l’auteur est demeuré anonyme : Cass. civ. 1</a:t>
            </a:r>
            <a:r>
              <a:rPr lang="fr-FR" sz="1800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ère</a:t>
            </a: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26 février 2025 (n°23-16.762)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Lorsque l’auteur a déjà été condamné pour les mêmes propos : Cass. civ. 1</a:t>
            </a:r>
            <a:r>
              <a:rPr lang="fr-FR" sz="1800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ère</a:t>
            </a:r>
            <a:r>
              <a:rPr lang="fr-F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26 février 2025 (n°23-22.386)</a:t>
            </a:r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66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1508</Words>
  <Application>Microsoft Office PowerPoint</Application>
  <PresentationFormat>Personnalisé</PresentationFormat>
  <Paragraphs>257</Paragraphs>
  <Slides>17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31" baseType="lpstr">
      <vt:lpstr>Symbol</vt:lpstr>
      <vt:lpstr>Courier New</vt:lpstr>
      <vt:lpstr>Segoe UI Emoji</vt:lpstr>
      <vt:lpstr>Calibri</vt:lpstr>
      <vt:lpstr>Sailec-Medium</vt:lpstr>
      <vt:lpstr>Obviously 2 Bold</vt:lpstr>
      <vt:lpstr>Aptos</vt:lpstr>
      <vt:lpstr>Obviously 1 Bold</vt:lpstr>
      <vt:lpstr>Open Sans</vt:lpstr>
      <vt:lpstr>Sailec-Bold</vt:lpstr>
      <vt:lpstr>Sailec-RegularItalic</vt:lpstr>
      <vt:lpstr>Arial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V6 - 33e Congrès ACE - Dijon</dc:title>
  <cp:lastModifiedBy>Guillaume LECUYER</cp:lastModifiedBy>
  <cp:revision>4</cp:revision>
  <dcterms:created xsi:type="dcterms:W3CDTF">2006-08-16T00:00:00Z</dcterms:created>
  <dcterms:modified xsi:type="dcterms:W3CDTF">2025-09-25T14:19:53Z</dcterms:modified>
  <dc:identifier>DAGr6kgtmEM</dc:identifier>
</cp:coreProperties>
</file>